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62" r:id="rId2"/>
    <p:sldId id="263" r:id="rId3"/>
    <p:sldId id="264" r:id="rId4"/>
    <p:sldId id="265" r:id="rId5"/>
    <p:sldId id="266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asks" id="{BD6F5F3D-16D1-7341-8DD4-0BA085A2F57E}">
          <p14:sldIdLst>
            <p14:sldId id="262"/>
            <p14:sldId id="263"/>
            <p14:sldId id="264"/>
          </p14:sldIdLst>
        </p14:section>
        <p14:section name="Answers" id="{2813C518-ADAF-AD4F-9AEC-7989817C3F3F}">
          <p14:sldIdLst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66"/>
    <p:restoredTop sz="96327"/>
  </p:normalViewPr>
  <p:slideViewPr>
    <p:cSldViewPr snapToGrid="0" snapToObjects="1">
      <p:cViewPr varScale="1">
        <p:scale>
          <a:sx n="82" d="100"/>
          <a:sy n="82" d="100"/>
        </p:scale>
        <p:origin x="41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E05069-449D-6345-96A9-6C5B0E20DAE3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A268BB-1C32-2645-9412-FC731B702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4902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998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5008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 N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B80832B-50D2-C3EA-FC35-405D176BC89F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306430618"/>
              </p:ext>
            </p:extLst>
          </p:nvPr>
        </p:nvGraphicFramePr>
        <p:xfrm>
          <a:off x="0" y="5411"/>
          <a:ext cx="6858000" cy="4849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62919051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744343682"/>
                    </a:ext>
                  </a:extLst>
                </a:gridCol>
              </a:tblGrid>
              <a:tr h="242480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①</a:t>
                      </a:r>
                      <a:endParaRPr kumimoji="0" lang="en-GB" sz="2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</a:t>
                      </a:r>
                    </a:p>
                  </a:txBody>
                  <a:tcPr marT="10800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②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 </a:t>
                      </a:r>
                    </a:p>
                  </a:txBody>
                  <a:tcPr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306782"/>
                  </a:ext>
                </a:extLst>
              </a:tr>
              <a:tr h="242480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③ 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</a:t>
                      </a:r>
                    </a:p>
                  </a:txBody>
                  <a:tcPr marT="10800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④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</a:t>
                      </a:r>
                    </a:p>
                  </a:txBody>
                  <a:tcPr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489332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6212E87-CAB5-1AD2-40F4-02121BA05EDA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77519222"/>
              </p:ext>
            </p:extLst>
          </p:nvPr>
        </p:nvGraphicFramePr>
        <p:xfrm>
          <a:off x="0" y="5056382"/>
          <a:ext cx="6858000" cy="4849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62919051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744343682"/>
                    </a:ext>
                  </a:extLst>
                </a:gridCol>
              </a:tblGrid>
              <a:tr h="242480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①</a:t>
                      </a:r>
                      <a:endParaRPr kumimoji="0" lang="en-GB" sz="2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</a:t>
                      </a:r>
                    </a:p>
                  </a:txBody>
                  <a:tcPr marT="10800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②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 </a:t>
                      </a:r>
                    </a:p>
                  </a:txBody>
                  <a:tcPr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306782"/>
                  </a:ext>
                </a:extLst>
              </a:tr>
              <a:tr h="242480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③ 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</a:t>
                      </a:r>
                    </a:p>
                  </a:txBody>
                  <a:tcPr marT="10800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④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</a:t>
                      </a:r>
                    </a:p>
                  </a:txBody>
                  <a:tcPr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4893327"/>
                  </a:ext>
                </a:extLst>
              </a:tr>
            </a:tbl>
          </a:graphicData>
        </a:graphic>
      </p:graphicFrame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6166D8D1-8893-2230-1E69-D16D3BC8CE3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00400" y="96251"/>
            <a:ext cx="457200" cy="2987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tIns="36000" bIns="0" anchor="ctr" anchorCtr="0"/>
          <a:lstStyle>
            <a:lvl1pPr marL="0" indent="0" algn="ctr">
              <a:buNone/>
              <a:defRPr sz="2000" b="1" u="none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n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A6DA6F3A-7C17-3359-C16E-66496FC3790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00400" y="5168994"/>
            <a:ext cx="457200" cy="2987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tIns="36000" bIns="0" anchor="ctr" anchorCtr="0"/>
          <a:lstStyle>
            <a:lvl1pPr marL="0" indent="0" algn="ctr">
              <a:buNone/>
              <a:defRPr sz="2000" b="1" u="none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n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8F9EB982-D266-1206-4762-0217532167CA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95300" y="96838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D4D507A0-C9B6-1303-4806-ADE7BE380B3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10000" y="96838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A4121222-049A-046E-0766-3E67825901A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95300" y="2531074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8000AD51-788F-E5BE-8C7E-C4F0EDFAB301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810000" y="2531074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1" name="Content Placeholder 5">
            <a:extLst>
              <a:ext uri="{FF2B5EF4-FFF2-40B4-BE49-F238E27FC236}">
                <a16:creationId xmlns:a16="http://schemas.microsoft.com/office/drawing/2014/main" id="{74D7F3AA-25C6-DC6B-5F39-AFD532D00F83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95300" y="5168994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2" name="Content Placeholder 5">
            <a:extLst>
              <a:ext uri="{FF2B5EF4-FFF2-40B4-BE49-F238E27FC236}">
                <a16:creationId xmlns:a16="http://schemas.microsoft.com/office/drawing/2014/main" id="{6EBE1C6B-3865-6AA6-5BF8-AADDABDC8DB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810000" y="5168994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3" name="Content Placeholder 5">
            <a:extLst>
              <a:ext uri="{FF2B5EF4-FFF2-40B4-BE49-F238E27FC236}">
                <a16:creationId xmlns:a16="http://schemas.microsoft.com/office/drawing/2014/main" id="{6E77D4BF-C0E0-77D3-4E96-C14E4A5DF64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95300" y="7603230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4" name="Content Placeholder 5">
            <a:extLst>
              <a:ext uri="{FF2B5EF4-FFF2-40B4-BE49-F238E27FC236}">
                <a16:creationId xmlns:a16="http://schemas.microsoft.com/office/drawing/2014/main" id="{5713D31D-9A56-407D-5DA6-65B3D0937BD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3810000" y="7603230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8389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rked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3749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3255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7837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9" r:id="rId2"/>
    <p:sldLayoutId id="2147483668" r:id="rId3"/>
    <p:sldLayoutId id="2147483670" r:id="rId4"/>
    <p:sldLayoutId id="2147483671" r:id="rId5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9B87016-C279-BB6F-28CE-3AC89795A335}"/>
              </a:ext>
            </a:extLst>
          </p:cNvPr>
          <p:cNvSpPr txBox="1"/>
          <p:nvPr/>
        </p:nvSpPr>
        <p:spPr>
          <a:xfrm>
            <a:off x="0" y="0"/>
            <a:ext cx="23503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Task 1: 	</a:t>
            </a:r>
            <a:r>
              <a:rPr lang="en-GB" sz="1100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Fill in the blanks.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3">
                <a:extLst>
                  <a:ext uri="{FF2B5EF4-FFF2-40B4-BE49-F238E27FC236}">
                    <a16:creationId xmlns:a16="http://schemas.microsoft.com/office/drawing/2014/main" id="{93923F47-6E8A-8025-616A-0D1B5BBB44B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94753091"/>
                  </p:ext>
                </p:extLst>
              </p:nvPr>
            </p:nvGraphicFramePr>
            <p:xfrm>
              <a:off x="117000" y="323416"/>
              <a:ext cx="6609420" cy="33375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04000">
                      <a:extLst>
                        <a:ext uri="{9D8B030D-6E8A-4147-A177-3AD203B41FA5}">
                          <a16:colId xmlns:a16="http://schemas.microsoft.com/office/drawing/2014/main" val="3714516757"/>
                        </a:ext>
                      </a:extLst>
                    </a:gridCol>
                    <a:gridCol w="1173420">
                      <a:extLst>
                        <a:ext uri="{9D8B030D-6E8A-4147-A177-3AD203B41FA5}">
                          <a16:colId xmlns:a16="http://schemas.microsoft.com/office/drawing/2014/main" val="4010622629"/>
                        </a:ext>
                      </a:extLst>
                    </a:gridCol>
                    <a:gridCol w="504000">
                      <a:extLst>
                        <a:ext uri="{9D8B030D-6E8A-4147-A177-3AD203B41FA5}">
                          <a16:colId xmlns:a16="http://schemas.microsoft.com/office/drawing/2014/main" val="1923375626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2478835141"/>
                        </a:ext>
                      </a:extLst>
                    </a:gridCol>
                    <a:gridCol w="1908000">
                      <a:extLst>
                        <a:ext uri="{9D8B030D-6E8A-4147-A177-3AD203B41FA5}">
                          <a16:colId xmlns:a16="http://schemas.microsoft.com/office/drawing/2014/main" val="2300506443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257917310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6 × 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6 × 1000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6000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328278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5 × 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273087723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4 × 10 000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45084336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i="1" dirty="0" smtClean="0">
                                  <a:latin typeface="Cambria Math" panose="02040503050406030204" pitchFamily="18" charset="0"/>
                                </a:rPr>
                                <m:t>30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336365724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 × 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233043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9 × 0.01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94532469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0.008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27575389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7×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339731581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  <m:t>6.</m:t>
                              </m:r>
                              <m:r>
                                <a:rPr lang="en-GB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  <m:t> × 1000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05876746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3">
                <a:extLst>
                  <a:ext uri="{FF2B5EF4-FFF2-40B4-BE49-F238E27FC236}">
                    <a16:creationId xmlns:a16="http://schemas.microsoft.com/office/drawing/2014/main" id="{93923F47-6E8A-8025-616A-0D1B5BBB44B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94753091"/>
                  </p:ext>
                </p:extLst>
              </p:nvPr>
            </p:nvGraphicFramePr>
            <p:xfrm>
              <a:off x="117000" y="323416"/>
              <a:ext cx="6609420" cy="33375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04000">
                      <a:extLst>
                        <a:ext uri="{9D8B030D-6E8A-4147-A177-3AD203B41FA5}">
                          <a16:colId xmlns:a16="http://schemas.microsoft.com/office/drawing/2014/main" val="3714516757"/>
                        </a:ext>
                      </a:extLst>
                    </a:gridCol>
                    <a:gridCol w="1173420">
                      <a:extLst>
                        <a:ext uri="{9D8B030D-6E8A-4147-A177-3AD203B41FA5}">
                          <a16:colId xmlns:a16="http://schemas.microsoft.com/office/drawing/2014/main" val="4010622629"/>
                        </a:ext>
                      </a:extLst>
                    </a:gridCol>
                    <a:gridCol w="504000">
                      <a:extLst>
                        <a:ext uri="{9D8B030D-6E8A-4147-A177-3AD203B41FA5}">
                          <a16:colId xmlns:a16="http://schemas.microsoft.com/office/drawing/2014/main" val="1923375626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2478835141"/>
                        </a:ext>
                      </a:extLst>
                    </a:gridCol>
                    <a:gridCol w="1908000">
                      <a:extLst>
                        <a:ext uri="{9D8B030D-6E8A-4147-A177-3AD203B41FA5}">
                          <a16:colId xmlns:a16="http://schemas.microsoft.com/office/drawing/2014/main" val="2300506443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257917310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500" t="-3448" r="-1205000" b="-8137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74747" t="-3448" r="-253535" b="-8137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80132" t="-3448" r="-66225" b="-8137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427273" t="-3448" r="-1010" b="-81379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328278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500" t="-100000" r="-1205000" b="-68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74747" t="-100000" r="-253535" b="-68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273087723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500" t="-206897" r="-1205000" b="-6103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80132" t="-206897" r="-66225" b="-6103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45084336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500" t="-306897" r="-1205000" b="-5103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427273" t="-306897" r="-1010" b="-5103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6365724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500" t="-393333" r="-1205000" b="-39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74747" t="-393333" r="-253535" b="-39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233043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500" t="-510345" r="-1205000" b="-3068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80132" t="-510345" r="-66225" b="-3068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94532469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500" t="-610345" r="-1205000" b="-2068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427273" t="-610345" r="-1010" b="-20689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575389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500" t="-686667" r="-1205000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74747" t="-686667" r="-253535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339731581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500" t="-813793" r="-1205000" b="-34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80132" t="-813793" r="-66225" b="-34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05876746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8C140F8F-7D68-6F78-B06B-B94385437DE1}"/>
              </a:ext>
            </a:extLst>
          </p:cNvPr>
          <p:cNvSpPr txBox="1"/>
          <p:nvPr/>
        </p:nvSpPr>
        <p:spPr>
          <a:xfrm>
            <a:off x="0" y="3894575"/>
            <a:ext cx="539442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Task 2: 	</a:t>
            </a:r>
            <a:r>
              <a:rPr lang="en-GB" sz="1100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Which of the following numbers are written in standard form.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378B3E1F-0166-7F3B-24F6-9C9059D1F52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31426172"/>
                  </p:ext>
                </p:extLst>
              </p:nvPr>
            </p:nvGraphicFramePr>
            <p:xfrm>
              <a:off x="117000" y="4232254"/>
              <a:ext cx="6609420" cy="303791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321884">
                      <a:extLst>
                        <a:ext uri="{9D8B030D-6E8A-4147-A177-3AD203B41FA5}">
                          <a16:colId xmlns:a16="http://schemas.microsoft.com/office/drawing/2014/main" val="755260485"/>
                        </a:ext>
                      </a:extLst>
                    </a:gridCol>
                    <a:gridCol w="1321884">
                      <a:extLst>
                        <a:ext uri="{9D8B030D-6E8A-4147-A177-3AD203B41FA5}">
                          <a16:colId xmlns:a16="http://schemas.microsoft.com/office/drawing/2014/main" val="1848378550"/>
                        </a:ext>
                      </a:extLst>
                    </a:gridCol>
                    <a:gridCol w="1321884">
                      <a:extLst>
                        <a:ext uri="{9D8B030D-6E8A-4147-A177-3AD203B41FA5}">
                          <a16:colId xmlns:a16="http://schemas.microsoft.com/office/drawing/2014/main" val="3962580693"/>
                        </a:ext>
                      </a:extLst>
                    </a:gridCol>
                    <a:gridCol w="1321884">
                      <a:extLst>
                        <a:ext uri="{9D8B030D-6E8A-4147-A177-3AD203B41FA5}">
                          <a16:colId xmlns:a16="http://schemas.microsoft.com/office/drawing/2014/main" val="119564612"/>
                        </a:ext>
                      </a:extLst>
                    </a:gridCol>
                    <a:gridCol w="1321884">
                      <a:extLst>
                        <a:ext uri="{9D8B030D-6E8A-4147-A177-3AD203B41FA5}">
                          <a16:colId xmlns:a16="http://schemas.microsoft.com/office/drawing/2014/main" val="2763803791"/>
                        </a:ext>
                      </a:extLst>
                    </a:gridCol>
                  </a:tblGrid>
                  <a:tr h="1224000">
                    <a:tc gridSpan="5">
                      <a:txBody>
                        <a:bodyPr/>
                        <a:lstStyle/>
                        <a:p>
                          <a:r>
                            <a:rPr lang="en-GB" sz="1300" dirty="0"/>
                            <a:t>A number is in standard form if it is written as…</a:t>
                          </a: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13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13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13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13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36899623"/>
                      </a:ext>
                    </a:extLst>
                  </a:tr>
                  <a:tr h="453478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3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3+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3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310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4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17766286"/>
                      </a:ext>
                    </a:extLst>
                  </a:tr>
                  <a:tr h="453478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5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52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5.2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5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72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5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7.2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28923742"/>
                      </a:ext>
                    </a:extLst>
                  </a:tr>
                  <a:tr h="453478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8.3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8.3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−6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0.83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8.3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8.3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−83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888226892"/>
                      </a:ext>
                    </a:extLst>
                  </a:tr>
                  <a:tr h="453478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23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−4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0.04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3.89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38.9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3.89 × 100</m:t>
                              </m:r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6528677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378B3E1F-0166-7F3B-24F6-9C9059D1F52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31426172"/>
                  </p:ext>
                </p:extLst>
              </p:nvPr>
            </p:nvGraphicFramePr>
            <p:xfrm>
              <a:off x="117000" y="4232254"/>
              <a:ext cx="6609420" cy="303791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321884">
                      <a:extLst>
                        <a:ext uri="{9D8B030D-6E8A-4147-A177-3AD203B41FA5}">
                          <a16:colId xmlns:a16="http://schemas.microsoft.com/office/drawing/2014/main" val="755260485"/>
                        </a:ext>
                      </a:extLst>
                    </a:gridCol>
                    <a:gridCol w="1321884">
                      <a:extLst>
                        <a:ext uri="{9D8B030D-6E8A-4147-A177-3AD203B41FA5}">
                          <a16:colId xmlns:a16="http://schemas.microsoft.com/office/drawing/2014/main" val="1848378550"/>
                        </a:ext>
                      </a:extLst>
                    </a:gridCol>
                    <a:gridCol w="1321884">
                      <a:extLst>
                        <a:ext uri="{9D8B030D-6E8A-4147-A177-3AD203B41FA5}">
                          <a16:colId xmlns:a16="http://schemas.microsoft.com/office/drawing/2014/main" val="3962580693"/>
                        </a:ext>
                      </a:extLst>
                    </a:gridCol>
                    <a:gridCol w="1321884">
                      <a:extLst>
                        <a:ext uri="{9D8B030D-6E8A-4147-A177-3AD203B41FA5}">
                          <a16:colId xmlns:a16="http://schemas.microsoft.com/office/drawing/2014/main" val="119564612"/>
                        </a:ext>
                      </a:extLst>
                    </a:gridCol>
                    <a:gridCol w="1321884">
                      <a:extLst>
                        <a:ext uri="{9D8B030D-6E8A-4147-A177-3AD203B41FA5}">
                          <a16:colId xmlns:a16="http://schemas.microsoft.com/office/drawing/2014/main" val="2763803791"/>
                        </a:ext>
                      </a:extLst>
                    </a:gridCol>
                  </a:tblGrid>
                  <a:tr h="1224000">
                    <a:tc gridSpan="5">
                      <a:txBody>
                        <a:bodyPr/>
                        <a:lstStyle/>
                        <a:p>
                          <a:r>
                            <a:rPr lang="en-GB" sz="1300" dirty="0"/>
                            <a:t>A number is in standard form if it is written as…</a:t>
                          </a: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13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13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13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13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36899623"/>
                      </a:ext>
                    </a:extLst>
                  </a:tr>
                  <a:tr h="45347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962" t="-272222" r="-401923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0962" t="-272222" r="-301923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99048" t="-272222" r="-199048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1923" t="-272222" r="-100962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01923" t="-272222" r="-962" b="-3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7766286"/>
                      </a:ext>
                    </a:extLst>
                  </a:tr>
                  <a:tr h="45347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962" t="-382857" r="-401923" b="-2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0962" t="-382857" r="-301923" b="-2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99048" t="-382857" r="-199048" b="-2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1923" t="-382857" r="-100962" b="-2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01923" t="-382857" r="-962" b="-2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28923742"/>
                      </a:ext>
                    </a:extLst>
                  </a:tr>
                  <a:tr h="45347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962" t="-469444" r="-401923" b="-1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0962" t="-469444" r="-301923" b="-1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99048" t="-469444" r="-199048" b="-1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1923" t="-469444" r="-100962" b="-1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01923" t="-469444" r="-962" b="-1027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88226892"/>
                      </a:ext>
                    </a:extLst>
                  </a:tr>
                  <a:tr h="45347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962" t="-569444" r="-401923" b="-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0962" t="-569444" r="-301923" b="-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99048" t="-569444" r="-199048" b="-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1923" t="-569444" r="-100962" b="-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01923" t="-569444" r="-962" b="-27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6528677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27E69BFF-3E3D-431E-7A20-41C777BA8928}"/>
              </a:ext>
            </a:extLst>
          </p:cNvPr>
          <p:cNvSpPr txBox="1"/>
          <p:nvPr/>
        </p:nvSpPr>
        <p:spPr>
          <a:xfrm>
            <a:off x="-17096" y="7519539"/>
            <a:ext cx="52565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Task 3: 	</a:t>
            </a:r>
            <a:r>
              <a:rPr lang="en-GB" sz="1100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Explain why each of the following are not in standard form.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7">
                <a:extLst>
                  <a:ext uri="{FF2B5EF4-FFF2-40B4-BE49-F238E27FC236}">
                    <a16:creationId xmlns:a16="http://schemas.microsoft.com/office/drawing/2014/main" id="{AF2B50C5-E159-EE3C-B639-E52A14F6563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87034991"/>
                  </p:ext>
                </p:extLst>
              </p:nvPr>
            </p:nvGraphicFramePr>
            <p:xfrm>
              <a:off x="117000" y="7841443"/>
              <a:ext cx="6609420" cy="1878753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299971">
                      <a:extLst>
                        <a:ext uri="{9D8B030D-6E8A-4147-A177-3AD203B41FA5}">
                          <a16:colId xmlns:a16="http://schemas.microsoft.com/office/drawing/2014/main" val="3917228464"/>
                        </a:ext>
                      </a:extLst>
                    </a:gridCol>
                    <a:gridCol w="5309449">
                      <a:extLst>
                        <a:ext uri="{9D8B030D-6E8A-4147-A177-3AD203B41FA5}">
                          <a16:colId xmlns:a16="http://schemas.microsoft.com/office/drawing/2014/main" val="1605154159"/>
                        </a:ext>
                      </a:extLst>
                    </a:gridCol>
                  </a:tblGrid>
                  <a:tr h="626251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41.5 × 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60737058"/>
                      </a:ext>
                    </a:extLst>
                  </a:tr>
                  <a:tr h="626251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5 × 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2.3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94080717"/>
                      </a:ext>
                    </a:extLst>
                  </a:tr>
                  <a:tr h="626251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8 × 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448338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7">
                <a:extLst>
                  <a:ext uri="{FF2B5EF4-FFF2-40B4-BE49-F238E27FC236}">
                    <a16:creationId xmlns:a16="http://schemas.microsoft.com/office/drawing/2014/main" id="{AF2B50C5-E159-EE3C-B639-E52A14F6563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87034991"/>
                  </p:ext>
                </p:extLst>
              </p:nvPr>
            </p:nvGraphicFramePr>
            <p:xfrm>
              <a:off x="117000" y="7841443"/>
              <a:ext cx="6609420" cy="1878753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299971">
                      <a:extLst>
                        <a:ext uri="{9D8B030D-6E8A-4147-A177-3AD203B41FA5}">
                          <a16:colId xmlns:a16="http://schemas.microsoft.com/office/drawing/2014/main" val="3917228464"/>
                        </a:ext>
                      </a:extLst>
                    </a:gridCol>
                    <a:gridCol w="5309449">
                      <a:extLst>
                        <a:ext uri="{9D8B030D-6E8A-4147-A177-3AD203B41FA5}">
                          <a16:colId xmlns:a16="http://schemas.microsoft.com/office/drawing/2014/main" val="1605154159"/>
                        </a:ext>
                      </a:extLst>
                    </a:gridCol>
                  </a:tblGrid>
                  <a:tr h="62625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980" t="-2000" r="-411765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60737058"/>
                      </a:ext>
                    </a:extLst>
                  </a:tr>
                  <a:tr h="62625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980" t="-104082" r="-411765" b="-1040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94080717"/>
                      </a:ext>
                    </a:extLst>
                  </a:tr>
                  <a:tr h="62625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980" t="-200000" r="-411765" b="-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4483385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679359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A5AB4F24-2F4B-E11B-2A8E-42D86105572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91371009"/>
                  </p:ext>
                </p:extLst>
              </p:nvPr>
            </p:nvGraphicFramePr>
            <p:xfrm>
              <a:off x="132094" y="374901"/>
              <a:ext cx="4032000" cy="33375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72000">
                      <a:extLst>
                        <a:ext uri="{9D8B030D-6E8A-4147-A177-3AD203B41FA5}">
                          <a16:colId xmlns:a16="http://schemas.microsoft.com/office/drawing/2014/main" val="1758238092"/>
                        </a:ext>
                      </a:extLst>
                    </a:gridCol>
                    <a:gridCol w="1692000">
                      <a:extLst>
                        <a:ext uri="{9D8B030D-6E8A-4147-A177-3AD203B41FA5}">
                          <a16:colId xmlns:a16="http://schemas.microsoft.com/office/drawing/2014/main" val="89954152"/>
                        </a:ext>
                      </a:extLst>
                    </a:gridCol>
                    <a:gridCol w="1368000">
                      <a:extLst>
                        <a:ext uri="{9D8B030D-6E8A-4147-A177-3AD203B41FA5}">
                          <a16:colId xmlns:a16="http://schemas.microsoft.com/office/drawing/2014/main" val="232301373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i="1" dirty="0" smtClean="0">
                                  <a:latin typeface="Cambria Math" panose="02040503050406030204" pitchFamily="18" charset="0"/>
                                </a:rPr>
                                <m:t>200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2×100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8101706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296775097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20 000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357473063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29 000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6682525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29 400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6171352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11 000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7223054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10 100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8805449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10 010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258597932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10 000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51656228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A5AB4F24-2F4B-E11B-2A8E-42D86105572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91371009"/>
                  </p:ext>
                </p:extLst>
              </p:nvPr>
            </p:nvGraphicFramePr>
            <p:xfrm>
              <a:off x="132094" y="374901"/>
              <a:ext cx="4032000" cy="33375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72000">
                      <a:extLst>
                        <a:ext uri="{9D8B030D-6E8A-4147-A177-3AD203B41FA5}">
                          <a16:colId xmlns:a16="http://schemas.microsoft.com/office/drawing/2014/main" val="1758238092"/>
                        </a:ext>
                      </a:extLst>
                    </a:gridCol>
                    <a:gridCol w="1692000">
                      <a:extLst>
                        <a:ext uri="{9D8B030D-6E8A-4147-A177-3AD203B41FA5}">
                          <a16:colId xmlns:a16="http://schemas.microsoft.com/office/drawing/2014/main" val="89954152"/>
                        </a:ext>
                      </a:extLst>
                    </a:gridCol>
                    <a:gridCol w="1368000">
                      <a:extLst>
                        <a:ext uri="{9D8B030D-6E8A-4147-A177-3AD203B41FA5}">
                          <a16:colId xmlns:a16="http://schemas.microsoft.com/office/drawing/2014/main" val="232301373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299" t="-3448" r="-315584" b="-8172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58647" t="-3448" r="-82707" b="-8172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195370" t="-3448" r="-1852" b="-8172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8101706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296775097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20 000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357473063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29 000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6682525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29 400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6171352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11 000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7223054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10 100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8805449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10 010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258597932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10 000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516562287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8107E69-ECEA-0B85-3BA7-E92E786856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155853"/>
              </p:ext>
            </p:extLst>
          </p:nvPr>
        </p:nvGraphicFramePr>
        <p:xfrm>
          <a:off x="4354350" y="374901"/>
          <a:ext cx="2376000" cy="3337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2000">
                  <a:extLst>
                    <a:ext uri="{9D8B030D-6E8A-4147-A177-3AD203B41FA5}">
                      <a16:colId xmlns:a16="http://schemas.microsoft.com/office/drawing/2014/main" val="1758238092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23230137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29 470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0170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294 700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7750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994 700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4730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1 994 700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825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1947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713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194.7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2305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19.47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05449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1.947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5979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0.1947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656228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DA1F28A-1A6E-543C-9666-C017B30376B6}"/>
              </a:ext>
            </a:extLst>
          </p:cNvPr>
          <p:cNvSpPr txBox="1"/>
          <p:nvPr/>
        </p:nvSpPr>
        <p:spPr>
          <a:xfrm>
            <a:off x="24898" y="3837791"/>
            <a:ext cx="23054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Task 5: 	</a:t>
            </a:r>
            <a:r>
              <a:rPr lang="en-GB" sz="1100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Fill in the blanks.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9785653B-D7EC-C5EE-5284-EE281FCACBB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82372870"/>
                  </p:ext>
                </p:extLst>
              </p:nvPr>
            </p:nvGraphicFramePr>
            <p:xfrm>
              <a:off x="116336" y="4171981"/>
              <a:ext cx="5456561" cy="273417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527602">
                      <a:extLst>
                        <a:ext uri="{9D8B030D-6E8A-4147-A177-3AD203B41FA5}">
                          <a16:colId xmlns:a16="http://schemas.microsoft.com/office/drawing/2014/main" val="1758238092"/>
                        </a:ext>
                      </a:extLst>
                    </a:gridCol>
                    <a:gridCol w="2077626">
                      <a:extLst>
                        <a:ext uri="{9D8B030D-6E8A-4147-A177-3AD203B41FA5}">
                          <a16:colId xmlns:a16="http://schemas.microsoft.com/office/drawing/2014/main" val="89954152"/>
                        </a:ext>
                      </a:extLst>
                    </a:gridCol>
                    <a:gridCol w="1851333">
                      <a:extLst>
                        <a:ext uri="{9D8B030D-6E8A-4147-A177-3AD203B41FA5}">
                          <a16:colId xmlns:a16="http://schemas.microsoft.com/office/drawing/2014/main" val="2323013735"/>
                        </a:ext>
                      </a:extLst>
                    </a:gridCol>
                  </a:tblGrid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3.2 × 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81017068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3.3 × 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2967750978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3.37 × 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3574730630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3.37 × 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66825257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3.378 × 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61713528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9 × 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722305423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9.4 × 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880544901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9.47 × 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258597932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9785653B-D7EC-C5EE-5284-EE281FCACBB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82372870"/>
                  </p:ext>
                </p:extLst>
              </p:nvPr>
            </p:nvGraphicFramePr>
            <p:xfrm>
              <a:off x="116336" y="4171981"/>
              <a:ext cx="5456561" cy="273417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527602">
                      <a:extLst>
                        <a:ext uri="{9D8B030D-6E8A-4147-A177-3AD203B41FA5}">
                          <a16:colId xmlns:a16="http://schemas.microsoft.com/office/drawing/2014/main" val="1758238092"/>
                        </a:ext>
                      </a:extLst>
                    </a:gridCol>
                    <a:gridCol w="2077626">
                      <a:extLst>
                        <a:ext uri="{9D8B030D-6E8A-4147-A177-3AD203B41FA5}">
                          <a16:colId xmlns:a16="http://schemas.microsoft.com/office/drawing/2014/main" val="89954152"/>
                        </a:ext>
                      </a:extLst>
                    </a:gridCol>
                    <a:gridCol w="1851333">
                      <a:extLst>
                        <a:ext uri="{9D8B030D-6E8A-4147-A177-3AD203B41FA5}">
                          <a16:colId xmlns:a16="http://schemas.microsoft.com/office/drawing/2014/main" val="2323013735"/>
                        </a:ext>
                      </a:extLst>
                    </a:gridCol>
                  </a:tblGrid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195205" t="-3704" r="-1370" b="-70740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81017068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195205" t="-103704" r="-1370" b="-60740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67750978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195205" t="-203704" r="-1370" b="-50740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74730630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195205" t="-303704" r="-1370" b="-40740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6825257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195205" t="-403704" r="-1370" b="-30740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1713528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195205" t="-503704" r="-1370" b="-20740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22305423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195205" t="-603704" r="-1370" b="-10740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80544901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195205" t="-703704" r="-1370" b="-740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8597932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3002E6F8-E4B4-F40D-74F2-4EE7C39AD831}"/>
              </a:ext>
            </a:extLst>
          </p:cNvPr>
          <p:cNvSpPr txBox="1"/>
          <p:nvPr/>
        </p:nvSpPr>
        <p:spPr>
          <a:xfrm>
            <a:off x="0" y="6995239"/>
            <a:ext cx="75693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Task 6:</a:t>
            </a:r>
            <a:endParaRPr lang="en-GB" sz="1100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6687A9-5CBD-868E-F16A-98D6F94F579D}"/>
              </a:ext>
            </a:extLst>
          </p:cNvPr>
          <p:cNvSpPr/>
          <p:nvPr/>
        </p:nvSpPr>
        <p:spPr>
          <a:xfrm>
            <a:off x="116336" y="7256849"/>
            <a:ext cx="6614014" cy="25306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Omitted White Rose questions on comparing numbers in Standard Form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88DDB5F-4557-C688-DD5B-B8CB93F0A8BC}"/>
              </a:ext>
            </a:extLst>
          </p:cNvPr>
          <p:cNvSpPr txBox="1"/>
          <p:nvPr/>
        </p:nvSpPr>
        <p:spPr>
          <a:xfrm>
            <a:off x="40656" y="40711"/>
            <a:ext cx="23054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Task 4: 	</a:t>
            </a:r>
            <a:r>
              <a:rPr lang="en-GB" sz="1100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Fill in the blanks.</a:t>
            </a:r>
          </a:p>
        </p:txBody>
      </p:sp>
    </p:spTree>
    <p:extLst>
      <p:ext uri="{BB962C8B-B14F-4D97-AF65-F5344CB8AC3E}">
        <p14:creationId xmlns:p14="http://schemas.microsoft.com/office/powerpoint/2010/main" val="2713403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C63C506-B1E6-6DDB-2290-74E5A989C043}"/>
              </a:ext>
            </a:extLst>
          </p:cNvPr>
          <p:cNvSpPr txBox="1"/>
          <p:nvPr/>
        </p:nvSpPr>
        <p:spPr>
          <a:xfrm>
            <a:off x="40656" y="40711"/>
            <a:ext cx="23054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Task 7: 	</a:t>
            </a:r>
            <a:r>
              <a:rPr lang="en-GB" sz="1100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Fill in the blanks.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1AA81782-76A3-4B34-2E5F-3A3BBD6DA76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75670587"/>
                  </p:ext>
                </p:extLst>
              </p:nvPr>
            </p:nvGraphicFramePr>
            <p:xfrm>
              <a:off x="132094" y="374901"/>
              <a:ext cx="4032000" cy="33375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72000">
                      <a:extLst>
                        <a:ext uri="{9D8B030D-6E8A-4147-A177-3AD203B41FA5}">
                          <a16:colId xmlns:a16="http://schemas.microsoft.com/office/drawing/2014/main" val="1758238092"/>
                        </a:ext>
                      </a:extLst>
                    </a:gridCol>
                    <a:gridCol w="1692000">
                      <a:extLst>
                        <a:ext uri="{9D8B030D-6E8A-4147-A177-3AD203B41FA5}">
                          <a16:colId xmlns:a16="http://schemas.microsoft.com/office/drawing/2014/main" val="89954152"/>
                        </a:ext>
                      </a:extLst>
                    </a:gridCol>
                    <a:gridCol w="1368000">
                      <a:extLst>
                        <a:ext uri="{9D8B030D-6E8A-4147-A177-3AD203B41FA5}">
                          <a16:colId xmlns:a16="http://schemas.microsoft.com/office/drawing/2014/main" val="232301373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i="1" dirty="0" smtClean="0">
                                  <a:latin typeface="Cambria Math" panose="02040503050406030204" pitchFamily="18" charset="0"/>
                                </a:rPr>
                                <m:t>0.</m:t>
                              </m:r>
                              <m: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GB" i="1" dirty="0" smtClean="0">
                                  <a:latin typeface="Cambria Math" panose="02040503050406030204" pitchFamily="18" charset="0"/>
                                </a:rPr>
                                <m:t>02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 × 0.001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8101706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0.02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296775097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0.2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357473063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0.0023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6682525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0.00239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6171352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0.009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7223054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0.029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8805449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0.209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258597932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0.001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51656228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1AA81782-76A3-4B34-2E5F-3A3BBD6DA76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75670587"/>
                  </p:ext>
                </p:extLst>
              </p:nvPr>
            </p:nvGraphicFramePr>
            <p:xfrm>
              <a:off x="132094" y="374901"/>
              <a:ext cx="4032000" cy="33375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72000">
                      <a:extLst>
                        <a:ext uri="{9D8B030D-6E8A-4147-A177-3AD203B41FA5}">
                          <a16:colId xmlns:a16="http://schemas.microsoft.com/office/drawing/2014/main" val="1758238092"/>
                        </a:ext>
                      </a:extLst>
                    </a:gridCol>
                    <a:gridCol w="1692000">
                      <a:extLst>
                        <a:ext uri="{9D8B030D-6E8A-4147-A177-3AD203B41FA5}">
                          <a16:colId xmlns:a16="http://schemas.microsoft.com/office/drawing/2014/main" val="89954152"/>
                        </a:ext>
                      </a:extLst>
                    </a:gridCol>
                    <a:gridCol w="1368000">
                      <a:extLst>
                        <a:ext uri="{9D8B030D-6E8A-4147-A177-3AD203B41FA5}">
                          <a16:colId xmlns:a16="http://schemas.microsoft.com/office/drawing/2014/main" val="232301373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299" t="-3448" r="-315584" b="-8172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58647" t="-3448" r="-82707" b="-8172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195370" t="-3448" r="-1852" b="-8172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8101706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0.02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296775097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0.2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357473063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0.0023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6682525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0.00239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6171352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0.009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7223054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0.029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8805449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0.209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258597932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0.001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516562287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1679C43-83D5-8792-B177-D134F6C82C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2792217"/>
              </p:ext>
            </p:extLst>
          </p:nvPr>
        </p:nvGraphicFramePr>
        <p:xfrm>
          <a:off x="4354350" y="374901"/>
          <a:ext cx="2376000" cy="3337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2000">
                  <a:extLst>
                    <a:ext uri="{9D8B030D-6E8A-4147-A177-3AD203B41FA5}">
                      <a16:colId xmlns:a16="http://schemas.microsoft.com/office/drawing/2014/main" val="1758238092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23230137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0.0081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0170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0.00081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7750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0.000081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4730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0.000801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825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0.008001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713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0.08001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2305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0.8001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05449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8.001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5979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800.1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656228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86ABFFB-4E86-A054-2AB5-D38DE40EE700}"/>
              </a:ext>
            </a:extLst>
          </p:cNvPr>
          <p:cNvSpPr txBox="1"/>
          <p:nvPr/>
        </p:nvSpPr>
        <p:spPr>
          <a:xfrm>
            <a:off x="24898" y="3837791"/>
            <a:ext cx="23054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Task 8: 	</a:t>
            </a:r>
            <a:r>
              <a:rPr lang="en-GB" sz="1100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Fill in the blanks.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5813E4B7-FA29-EF1D-31A3-1A81092175C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72030590"/>
                  </p:ext>
                </p:extLst>
              </p:nvPr>
            </p:nvGraphicFramePr>
            <p:xfrm>
              <a:off x="116336" y="4171981"/>
              <a:ext cx="5456561" cy="273417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527602">
                      <a:extLst>
                        <a:ext uri="{9D8B030D-6E8A-4147-A177-3AD203B41FA5}">
                          <a16:colId xmlns:a16="http://schemas.microsoft.com/office/drawing/2014/main" val="1758238092"/>
                        </a:ext>
                      </a:extLst>
                    </a:gridCol>
                    <a:gridCol w="2077626">
                      <a:extLst>
                        <a:ext uri="{9D8B030D-6E8A-4147-A177-3AD203B41FA5}">
                          <a16:colId xmlns:a16="http://schemas.microsoft.com/office/drawing/2014/main" val="89954152"/>
                        </a:ext>
                      </a:extLst>
                    </a:gridCol>
                    <a:gridCol w="1851333">
                      <a:extLst>
                        <a:ext uri="{9D8B030D-6E8A-4147-A177-3AD203B41FA5}">
                          <a16:colId xmlns:a16="http://schemas.microsoft.com/office/drawing/2014/main" val="2323013735"/>
                        </a:ext>
                      </a:extLst>
                    </a:gridCol>
                  </a:tblGrid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3.2 × 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81017068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3.3 × 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2967750978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3.37 × 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3574730630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3.37 × 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−5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66825257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3.378 × 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−5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61713528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9 × 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722305423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9.4 × 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880544901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9.47 × 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258597932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5813E4B7-FA29-EF1D-31A3-1A81092175C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72030590"/>
                  </p:ext>
                </p:extLst>
              </p:nvPr>
            </p:nvGraphicFramePr>
            <p:xfrm>
              <a:off x="116336" y="4171981"/>
              <a:ext cx="5456561" cy="273417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527602">
                      <a:extLst>
                        <a:ext uri="{9D8B030D-6E8A-4147-A177-3AD203B41FA5}">
                          <a16:colId xmlns:a16="http://schemas.microsoft.com/office/drawing/2014/main" val="1758238092"/>
                        </a:ext>
                      </a:extLst>
                    </a:gridCol>
                    <a:gridCol w="2077626">
                      <a:extLst>
                        <a:ext uri="{9D8B030D-6E8A-4147-A177-3AD203B41FA5}">
                          <a16:colId xmlns:a16="http://schemas.microsoft.com/office/drawing/2014/main" val="89954152"/>
                        </a:ext>
                      </a:extLst>
                    </a:gridCol>
                    <a:gridCol w="1851333">
                      <a:extLst>
                        <a:ext uri="{9D8B030D-6E8A-4147-A177-3AD203B41FA5}">
                          <a16:colId xmlns:a16="http://schemas.microsoft.com/office/drawing/2014/main" val="2323013735"/>
                        </a:ext>
                      </a:extLst>
                    </a:gridCol>
                  </a:tblGrid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195205" t="-3704" r="-1370" b="-70740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81017068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195205" t="-103704" r="-1370" b="-60740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67750978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195205" t="-203704" r="-1370" b="-50740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74730630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195205" t="-303704" r="-1370" b="-40740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6825257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195205" t="-403704" r="-1370" b="-30740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1713528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195205" t="-503704" r="-1370" b="-20740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22305423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195205" t="-603704" r="-1370" b="-10740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80544901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195205" t="-703704" r="-1370" b="-740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8597932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09462199-085A-3D2F-03AD-4636839B81CA}"/>
              </a:ext>
            </a:extLst>
          </p:cNvPr>
          <p:cNvSpPr txBox="1"/>
          <p:nvPr/>
        </p:nvSpPr>
        <p:spPr>
          <a:xfrm>
            <a:off x="0" y="6995239"/>
            <a:ext cx="75693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Task 9:</a:t>
            </a:r>
            <a:endParaRPr lang="en-GB" sz="1100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620185F-E9D5-5BA6-34A6-B00296F995FD}"/>
              </a:ext>
            </a:extLst>
          </p:cNvPr>
          <p:cNvSpPr/>
          <p:nvPr/>
        </p:nvSpPr>
        <p:spPr>
          <a:xfrm>
            <a:off x="116336" y="7256849"/>
            <a:ext cx="6614014" cy="25306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Omitted White Rose questions on comparing numbers in Standard Form</a:t>
            </a:r>
          </a:p>
        </p:txBody>
      </p:sp>
    </p:spTree>
    <p:extLst>
      <p:ext uri="{BB962C8B-B14F-4D97-AF65-F5344CB8AC3E}">
        <p14:creationId xmlns:p14="http://schemas.microsoft.com/office/powerpoint/2010/main" val="317537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9B87016-C279-BB6F-28CE-3AC89795A335}"/>
              </a:ext>
            </a:extLst>
          </p:cNvPr>
          <p:cNvSpPr txBox="1"/>
          <p:nvPr/>
        </p:nvSpPr>
        <p:spPr>
          <a:xfrm>
            <a:off x="0" y="0"/>
            <a:ext cx="23503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Task 1: 	</a:t>
            </a:r>
            <a:r>
              <a:rPr lang="en-GB" sz="1100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Fill in the blanks.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3">
                <a:extLst>
                  <a:ext uri="{FF2B5EF4-FFF2-40B4-BE49-F238E27FC236}">
                    <a16:creationId xmlns:a16="http://schemas.microsoft.com/office/drawing/2014/main" id="{93923F47-6E8A-8025-616A-0D1B5BBB44B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17000" y="323416"/>
              <a:ext cx="6609420" cy="33375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04000">
                      <a:extLst>
                        <a:ext uri="{9D8B030D-6E8A-4147-A177-3AD203B41FA5}">
                          <a16:colId xmlns:a16="http://schemas.microsoft.com/office/drawing/2014/main" val="3714516757"/>
                        </a:ext>
                      </a:extLst>
                    </a:gridCol>
                    <a:gridCol w="1173420">
                      <a:extLst>
                        <a:ext uri="{9D8B030D-6E8A-4147-A177-3AD203B41FA5}">
                          <a16:colId xmlns:a16="http://schemas.microsoft.com/office/drawing/2014/main" val="4010622629"/>
                        </a:ext>
                      </a:extLst>
                    </a:gridCol>
                    <a:gridCol w="504000">
                      <a:extLst>
                        <a:ext uri="{9D8B030D-6E8A-4147-A177-3AD203B41FA5}">
                          <a16:colId xmlns:a16="http://schemas.microsoft.com/office/drawing/2014/main" val="1923375626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2478835141"/>
                        </a:ext>
                      </a:extLst>
                    </a:gridCol>
                    <a:gridCol w="1908000">
                      <a:extLst>
                        <a:ext uri="{9D8B030D-6E8A-4147-A177-3AD203B41FA5}">
                          <a16:colId xmlns:a16="http://schemas.microsoft.com/office/drawing/2014/main" val="2300506443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257917310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>
                              <a:solidFill>
                                <a:srgbClr val="C00000"/>
                              </a:solidFill>
                            </a:rPr>
                            <a:t>10 000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6 × 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6 × 1000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6000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328278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>
                              <a:solidFill>
                                <a:srgbClr val="C00000"/>
                              </a:solidFill>
                            </a:rPr>
                            <a:t>1000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5 × 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5 × 100</m:t>
                                </m:r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685800" rtl="0" eaLnBrk="1" latinLnBrk="0" hangingPunct="1"/>
                          <a14:m>
                            <m:oMath xmlns:m="http://schemas.openxmlformats.org/officeDocument/2006/math">
                              <m:r>
                                <a:rPr lang="en-GB" sz="1350" b="0" i="1" kern="120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500</m:t>
                              </m:r>
                            </m:oMath>
                          </a14:m>
                          <a:r>
                            <a:rPr lang="en-GB" sz="1350" b="0" i="1" kern="12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273087723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>
                              <a:solidFill>
                                <a:srgbClr val="C00000"/>
                              </a:solidFill>
                            </a:rPr>
                            <a:t>100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35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4 × </m:t>
                                </m:r>
                                <m:sSup>
                                  <m:sSupPr>
                                    <m:ctrlPr>
                                      <a:rPr lang="en-GB" sz="1350" b="0" i="1" kern="1200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350" b="0" i="1" kern="1200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sz="1350" b="0" i="1" kern="1200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4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350" b="0" i="1" kern="12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4 × 10 000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685800" rtl="0" eaLnBrk="1" latinLnBrk="0" hangingPunct="1"/>
                          <a14:m>
                            <m:oMath xmlns:m="http://schemas.openxmlformats.org/officeDocument/2006/math">
                              <m:r>
                                <a:rPr lang="en-GB" sz="1350" b="0" i="1" kern="1200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40000</m:t>
                              </m:r>
                            </m:oMath>
                          </a14:m>
                          <a:r>
                            <a:rPr lang="en-GB" sz="1350" b="0" i="1" kern="12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45084336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>
                              <a:solidFill>
                                <a:srgbClr val="C00000"/>
                              </a:solidFill>
                            </a:rPr>
                            <a:t>10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685800" rtl="0" eaLnBrk="1" latinLnBrk="0" hangingPunct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35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3 × </m:t>
                                </m:r>
                                <m:sSup>
                                  <m:sSupPr>
                                    <m:ctrlPr>
                                      <a:rPr lang="en-GB" sz="1350" b="0" i="1" kern="1200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350" b="0" i="1" kern="1200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sz="1350" b="0" i="1" kern="1200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350" b="0" i="1" kern="12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685800" rtl="0" eaLnBrk="1" latinLnBrk="0" hangingPunct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35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3 × 10</m:t>
                                </m:r>
                              </m:oMath>
                            </m:oMathPara>
                          </a14:m>
                          <a:endParaRPr lang="en-GB" sz="1350" b="0" i="1" kern="12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i="1" dirty="0" smtClean="0">
                                  <a:latin typeface="Cambria Math" panose="02040503050406030204" pitchFamily="18" charset="0"/>
                                </a:rPr>
                                <m:t>30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336365724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>
                              <a:solidFill>
                                <a:srgbClr val="C00000"/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 × 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685800" rtl="0" eaLnBrk="1" latinLnBrk="0" hangingPunct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35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2 × 100 000</m:t>
                                </m:r>
                              </m:oMath>
                            </m:oMathPara>
                          </a14:m>
                          <a:endParaRPr lang="en-GB" sz="1350" b="0" i="1" kern="12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685800" rtl="0" eaLnBrk="1" latinLnBrk="0" hangingPunct="1"/>
                          <a14:m>
                            <m:oMath xmlns:m="http://schemas.openxmlformats.org/officeDocument/2006/math">
                              <m:r>
                                <a:rPr lang="en-GB" sz="1350" b="0" i="1" kern="120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200 000</m:t>
                              </m:r>
                            </m:oMath>
                          </a14:m>
                          <a:r>
                            <a:rPr lang="en-GB" sz="1350" b="0" i="1" kern="12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233043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>
                              <a:solidFill>
                                <a:srgbClr val="C00000"/>
                              </a:solidFill>
                            </a:rPr>
                            <a:t>0.1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685800" rtl="0" eaLnBrk="1" latinLnBrk="0" hangingPunct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35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9 × </m:t>
                                </m:r>
                                <m:sSup>
                                  <m:sSupPr>
                                    <m:ctrlPr>
                                      <a:rPr lang="en-GB" sz="1350" b="0" i="1" kern="1200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350" b="0" i="1" kern="1200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sz="1350" b="0" i="1" kern="1200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−2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350" b="0" i="1" kern="12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9 × 0.01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685800" rtl="0" eaLnBrk="1" latinLnBrk="0" hangingPunct="1"/>
                          <a14:m>
                            <m:oMath xmlns:m="http://schemas.openxmlformats.org/officeDocument/2006/math">
                              <m:r>
                                <a:rPr lang="en-GB" sz="1350" b="0" i="1" kern="120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0.09</m:t>
                              </m:r>
                            </m:oMath>
                          </a14:m>
                          <a:r>
                            <a:rPr lang="en-GB" sz="1350" b="0" i="1" kern="12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94532469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>
                              <a:solidFill>
                                <a:srgbClr val="C00000"/>
                              </a:solidFill>
                            </a:rPr>
                            <a:t>0.01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685800" rtl="0" eaLnBrk="1" latinLnBrk="0" hangingPunct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35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8 × </m:t>
                                </m:r>
                                <m:sSup>
                                  <m:sSupPr>
                                    <m:ctrlPr>
                                      <a:rPr lang="en-GB" sz="1350" b="0" i="1" kern="1200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350" b="0" i="1" kern="1200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sz="1350" b="0" i="1" kern="1200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−3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350" b="0" i="1" kern="12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685800" rtl="0" eaLnBrk="1" latinLnBrk="0" hangingPunct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35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8 × 0.001</m:t>
                                </m:r>
                              </m:oMath>
                            </m:oMathPara>
                          </a14:m>
                          <a:endParaRPr lang="en-GB" sz="1350" b="0" i="1" kern="12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0.008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27575389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>
                              <a:solidFill>
                                <a:srgbClr val="C00000"/>
                              </a:solidFill>
                            </a:rPr>
                            <a:t>0.001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7×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685800" rtl="0" eaLnBrk="1" latinLnBrk="0" hangingPunct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35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7 × 0.1</m:t>
                                </m:r>
                              </m:oMath>
                            </m:oMathPara>
                          </a14:m>
                          <a:endParaRPr lang="en-GB" sz="1350" b="0" i="1" kern="12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685800" rtl="0" eaLnBrk="1" latinLnBrk="0" hangingPunct="1"/>
                          <a14:m>
                            <m:oMath xmlns:m="http://schemas.openxmlformats.org/officeDocument/2006/math">
                              <m:r>
                                <a:rPr lang="en-GB" sz="1350" b="0" i="1" kern="120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0.7</m:t>
                              </m:r>
                            </m:oMath>
                          </a14:m>
                          <a:r>
                            <a:rPr lang="en-GB" sz="1350" b="0" i="1" kern="12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339731581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>
                              <a:solidFill>
                                <a:srgbClr val="C00000"/>
                              </a:solidFill>
                            </a:rPr>
                            <a:t>0.0001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35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6.3 × </m:t>
                                </m:r>
                                <m:sSup>
                                  <m:sSupPr>
                                    <m:ctrlPr>
                                      <a:rPr lang="en-GB" sz="1350" b="0" i="1" kern="1200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350" b="0" i="1" kern="1200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sz="1350" b="0" i="1" kern="1200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350" b="0" i="1" kern="12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  <m:t>6.</m:t>
                              </m:r>
                              <m:r>
                                <a:rPr lang="en-GB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  <m:t> × 1000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685800" rtl="0" eaLnBrk="1" latinLnBrk="0" hangingPunct="1"/>
                          <a14:m>
                            <m:oMath xmlns:m="http://schemas.openxmlformats.org/officeDocument/2006/math">
                              <m:r>
                                <a:rPr lang="en-GB" sz="1350" b="0" i="1" kern="120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6300</m:t>
                              </m:r>
                            </m:oMath>
                          </a14:m>
                          <a:r>
                            <a:rPr lang="en-GB" sz="1350" b="0" i="1" kern="12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05876746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3">
                <a:extLst>
                  <a:ext uri="{FF2B5EF4-FFF2-40B4-BE49-F238E27FC236}">
                    <a16:creationId xmlns:a16="http://schemas.microsoft.com/office/drawing/2014/main" id="{93923F47-6E8A-8025-616A-0D1B5BBB44B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95966013"/>
                  </p:ext>
                </p:extLst>
              </p:nvPr>
            </p:nvGraphicFramePr>
            <p:xfrm>
              <a:off x="117000" y="323416"/>
              <a:ext cx="6609420" cy="33375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04000">
                      <a:extLst>
                        <a:ext uri="{9D8B030D-6E8A-4147-A177-3AD203B41FA5}">
                          <a16:colId xmlns:a16="http://schemas.microsoft.com/office/drawing/2014/main" val="3714516757"/>
                        </a:ext>
                      </a:extLst>
                    </a:gridCol>
                    <a:gridCol w="1173420">
                      <a:extLst>
                        <a:ext uri="{9D8B030D-6E8A-4147-A177-3AD203B41FA5}">
                          <a16:colId xmlns:a16="http://schemas.microsoft.com/office/drawing/2014/main" val="4010622629"/>
                        </a:ext>
                      </a:extLst>
                    </a:gridCol>
                    <a:gridCol w="504000">
                      <a:extLst>
                        <a:ext uri="{9D8B030D-6E8A-4147-A177-3AD203B41FA5}">
                          <a16:colId xmlns:a16="http://schemas.microsoft.com/office/drawing/2014/main" val="1923375626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2478835141"/>
                        </a:ext>
                      </a:extLst>
                    </a:gridCol>
                    <a:gridCol w="1908000">
                      <a:extLst>
                        <a:ext uri="{9D8B030D-6E8A-4147-A177-3AD203B41FA5}">
                          <a16:colId xmlns:a16="http://schemas.microsoft.com/office/drawing/2014/main" val="2300506443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257917310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500" t="-3448" r="-1205000" b="-8206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>
                              <a:solidFill>
                                <a:srgbClr val="C00000"/>
                              </a:solidFill>
                            </a:rPr>
                            <a:t>10 000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74747" t="-3448" r="-253535" b="-8206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80132" t="-3448" r="-66225" b="-8206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427273" t="-3448" r="-1010" b="-8206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328278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500" t="-100000" r="-1205000" b="-69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>
                              <a:solidFill>
                                <a:srgbClr val="C00000"/>
                              </a:solidFill>
                            </a:rPr>
                            <a:t>1000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74747" t="-100000" r="-253535" b="-69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80132" t="-100000" r="-66225" b="-69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427273" t="-100000" r="-1010" b="-69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3087723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500" t="-206897" r="-1205000" b="-6172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>
                              <a:solidFill>
                                <a:srgbClr val="C00000"/>
                              </a:solidFill>
                            </a:rPr>
                            <a:t>100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74747" t="-206897" r="-253535" b="-6172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80132" t="-206897" r="-66225" b="-6172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427273" t="-206897" r="-1010" b="-6172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5084336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500" t="-306897" r="-1205000" b="-5172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>
                              <a:solidFill>
                                <a:srgbClr val="C00000"/>
                              </a:solidFill>
                            </a:rPr>
                            <a:t>10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74747" t="-306897" r="-253535" b="-5172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80132" t="-306897" r="-66225" b="-5172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427273" t="-306897" r="-1010" b="-5172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6365724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500" t="-393333" r="-1205000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>
                              <a:solidFill>
                                <a:srgbClr val="C00000"/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74747" t="-393333" r="-253535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80132" t="-393333" r="-66225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427273" t="-393333" r="-1010" b="-4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33043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500" t="-510345" r="-1205000" b="-3137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>
                              <a:solidFill>
                                <a:srgbClr val="C00000"/>
                              </a:solidFill>
                            </a:rPr>
                            <a:t>0.1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74747" t="-510345" r="-253535" b="-3137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80132" t="-510345" r="-66225" b="-3137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427273" t="-510345" r="-1010" b="-31379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4532469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500" t="-610345" r="-1205000" b="-2137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>
                              <a:solidFill>
                                <a:srgbClr val="C00000"/>
                              </a:solidFill>
                            </a:rPr>
                            <a:t>0.01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74747" t="-610345" r="-253535" b="-2137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80132" t="-610345" r="-66225" b="-2137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427273" t="-610345" r="-1010" b="-21379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575389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500" t="-686667" r="-1205000" b="-10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>
                              <a:solidFill>
                                <a:srgbClr val="C00000"/>
                              </a:solidFill>
                            </a:rPr>
                            <a:t>0.001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74747" t="-686667" r="-253535" b="-10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80132" t="-686667" r="-66225" b="-10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427273" t="-686667" r="-1010" b="-10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31581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500" t="-813793" r="-1205000" b="-103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>
                              <a:solidFill>
                                <a:srgbClr val="C00000"/>
                              </a:solidFill>
                            </a:rPr>
                            <a:t>0.0001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74747" t="-813793" r="-253535" b="-103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80132" t="-813793" r="-66225" b="-103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427273" t="-813793" r="-1010" b="-103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5876746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8C140F8F-7D68-6F78-B06B-B94385437DE1}"/>
              </a:ext>
            </a:extLst>
          </p:cNvPr>
          <p:cNvSpPr txBox="1"/>
          <p:nvPr/>
        </p:nvSpPr>
        <p:spPr>
          <a:xfrm>
            <a:off x="0" y="3894575"/>
            <a:ext cx="539442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Task 2: 	</a:t>
            </a:r>
            <a:r>
              <a:rPr lang="en-GB" sz="1100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Which of the following numbers are written in standard form.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378B3E1F-0166-7F3B-24F6-9C9059D1F52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17000" y="4232254"/>
              <a:ext cx="6609420" cy="303791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321884">
                      <a:extLst>
                        <a:ext uri="{9D8B030D-6E8A-4147-A177-3AD203B41FA5}">
                          <a16:colId xmlns:a16="http://schemas.microsoft.com/office/drawing/2014/main" val="755260485"/>
                        </a:ext>
                      </a:extLst>
                    </a:gridCol>
                    <a:gridCol w="1321884">
                      <a:extLst>
                        <a:ext uri="{9D8B030D-6E8A-4147-A177-3AD203B41FA5}">
                          <a16:colId xmlns:a16="http://schemas.microsoft.com/office/drawing/2014/main" val="1848378550"/>
                        </a:ext>
                      </a:extLst>
                    </a:gridCol>
                    <a:gridCol w="1321884">
                      <a:extLst>
                        <a:ext uri="{9D8B030D-6E8A-4147-A177-3AD203B41FA5}">
                          <a16:colId xmlns:a16="http://schemas.microsoft.com/office/drawing/2014/main" val="3962580693"/>
                        </a:ext>
                      </a:extLst>
                    </a:gridCol>
                    <a:gridCol w="1321884">
                      <a:extLst>
                        <a:ext uri="{9D8B030D-6E8A-4147-A177-3AD203B41FA5}">
                          <a16:colId xmlns:a16="http://schemas.microsoft.com/office/drawing/2014/main" val="119564612"/>
                        </a:ext>
                      </a:extLst>
                    </a:gridCol>
                    <a:gridCol w="1321884">
                      <a:extLst>
                        <a:ext uri="{9D8B030D-6E8A-4147-A177-3AD203B41FA5}">
                          <a16:colId xmlns:a16="http://schemas.microsoft.com/office/drawing/2014/main" val="2763803791"/>
                        </a:ext>
                      </a:extLst>
                    </a:gridCol>
                  </a:tblGrid>
                  <a:tr h="1224000">
                    <a:tc gridSpan="5">
                      <a:txBody>
                        <a:bodyPr/>
                        <a:lstStyle/>
                        <a:p>
                          <a:r>
                            <a:rPr lang="en-GB" sz="1300" dirty="0"/>
                            <a:t>A number is in standard form if it is written as…</a:t>
                          </a:r>
                        </a:p>
                        <a:p>
                          <a:endParaRPr lang="en-GB" sz="1300" dirty="0"/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13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b="0" dirty="0">
                              <a:solidFill>
                                <a:srgbClr val="C00000"/>
                              </a:solidFill>
                            </a:rPr>
                            <a:t>, where </a:t>
                          </a:r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oMath>
                          </a14:m>
                          <a:r>
                            <a:rPr lang="en-GB" sz="1300" b="0" dirty="0">
                              <a:solidFill>
                                <a:srgbClr val="C00000"/>
                              </a:solidFill>
                            </a:rPr>
                            <a:t> is between</a:t>
                          </a:r>
                          <a:r>
                            <a:rPr lang="en-GB" sz="1300" b="0" baseline="0" dirty="0">
                              <a:solidFill>
                                <a:srgbClr val="C00000"/>
                              </a:solidFill>
                            </a:rPr>
                            <a:t> 1 and 10 and </a:t>
                          </a:r>
                          <a14:m>
                            <m:oMath xmlns:m="http://schemas.openxmlformats.org/officeDocument/2006/math">
                              <m:r>
                                <a:rPr lang="en-GB" sz="13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GB" sz="1300" b="0" dirty="0">
                              <a:solidFill>
                                <a:srgbClr val="C00000"/>
                              </a:solidFill>
                            </a:rPr>
                            <a:t> is an integer</a:t>
                          </a:r>
                          <a:r>
                            <a:rPr lang="en-GB" sz="1300" b="0" baseline="0" dirty="0">
                              <a:solidFill>
                                <a:srgbClr val="C00000"/>
                              </a:solidFill>
                            </a:rPr>
                            <a:t> (whole number).</a:t>
                          </a:r>
                          <a:endParaRPr lang="en-GB" sz="1300" b="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13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13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13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13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36899623"/>
                      </a:ext>
                    </a:extLst>
                  </a:tr>
                  <a:tr h="453478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3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>
                        <a:solidFill>
                          <a:srgbClr val="00B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3+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3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310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4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>
                        <a:solidFill>
                          <a:srgbClr val="00B05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7766286"/>
                      </a:ext>
                    </a:extLst>
                  </a:tr>
                  <a:tr h="453478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5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>
                        <a:solidFill>
                          <a:srgbClr val="00B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52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5.2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>
                        <a:solidFill>
                          <a:srgbClr val="00B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5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72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>
                        <a:solidFill>
                          <a:srgbClr val="00B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5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7.2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28923742"/>
                      </a:ext>
                    </a:extLst>
                  </a:tr>
                  <a:tr h="453478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8.3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>
                        <a:solidFill>
                          <a:srgbClr val="00B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8.3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−6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>
                        <a:solidFill>
                          <a:srgbClr val="00B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0.83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8.3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8.3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−83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>
                        <a:solidFill>
                          <a:srgbClr val="00B05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88226892"/>
                      </a:ext>
                    </a:extLst>
                  </a:tr>
                  <a:tr h="453478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23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−4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0.04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3.89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>
                        <a:solidFill>
                          <a:srgbClr val="00B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38.9 × </m:t>
                              </m:r>
                              <m:sSup>
                                <m:sSupPr>
                                  <m:ctrlP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300" b="0" i="1" smtClean="0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1300" b="0" i="1" smtClean="0">
                                  <a:latin typeface="Cambria Math" panose="02040503050406030204" pitchFamily="18" charset="0"/>
                                </a:rPr>
                                <m:t>3.89 × 100</m:t>
                              </m:r>
                            </m:oMath>
                          </a14:m>
                          <a:r>
                            <a:rPr lang="en-GB" sz="13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6528677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378B3E1F-0166-7F3B-24F6-9C9059D1F52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98729027"/>
                  </p:ext>
                </p:extLst>
              </p:nvPr>
            </p:nvGraphicFramePr>
            <p:xfrm>
              <a:off x="117000" y="4232254"/>
              <a:ext cx="6609420" cy="303791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321884">
                      <a:extLst>
                        <a:ext uri="{9D8B030D-6E8A-4147-A177-3AD203B41FA5}">
                          <a16:colId xmlns:a16="http://schemas.microsoft.com/office/drawing/2014/main" val="755260485"/>
                        </a:ext>
                      </a:extLst>
                    </a:gridCol>
                    <a:gridCol w="1321884">
                      <a:extLst>
                        <a:ext uri="{9D8B030D-6E8A-4147-A177-3AD203B41FA5}">
                          <a16:colId xmlns:a16="http://schemas.microsoft.com/office/drawing/2014/main" val="1848378550"/>
                        </a:ext>
                      </a:extLst>
                    </a:gridCol>
                    <a:gridCol w="1321884">
                      <a:extLst>
                        <a:ext uri="{9D8B030D-6E8A-4147-A177-3AD203B41FA5}">
                          <a16:colId xmlns:a16="http://schemas.microsoft.com/office/drawing/2014/main" val="3962580693"/>
                        </a:ext>
                      </a:extLst>
                    </a:gridCol>
                    <a:gridCol w="1321884">
                      <a:extLst>
                        <a:ext uri="{9D8B030D-6E8A-4147-A177-3AD203B41FA5}">
                          <a16:colId xmlns:a16="http://schemas.microsoft.com/office/drawing/2014/main" val="119564612"/>
                        </a:ext>
                      </a:extLst>
                    </a:gridCol>
                    <a:gridCol w="1321884">
                      <a:extLst>
                        <a:ext uri="{9D8B030D-6E8A-4147-A177-3AD203B41FA5}">
                          <a16:colId xmlns:a16="http://schemas.microsoft.com/office/drawing/2014/main" val="2763803791"/>
                        </a:ext>
                      </a:extLst>
                    </a:gridCol>
                  </a:tblGrid>
                  <a:tr h="1224000">
                    <a:tc gridSpan="5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92" t="-1031" r="-192" b="-148454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3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13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13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13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36899623"/>
                      </a:ext>
                    </a:extLst>
                  </a:tr>
                  <a:tr h="45347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962" t="-272222" r="-401923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0962" t="-272222" r="-301923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99048" t="-272222" r="-199048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1923" t="-272222" r="-100962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01923" t="-272222" r="-962" b="-3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7766286"/>
                      </a:ext>
                    </a:extLst>
                  </a:tr>
                  <a:tr h="45347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962" t="-382857" r="-401923" b="-2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0962" t="-382857" r="-301923" b="-2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99048" t="-382857" r="-199048" b="-2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1923" t="-382857" r="-100962" b="-2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01923" t="-382857" r="-962" b="-2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28923742"/>
                      </a:ext>
                    </a:extLst>
                  </a:tr>
                  <a:tr h="45347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962" t="-469444" r="-401923" b="-1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0962" t="-469444" r="-301923" b="-1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99048" t="-469444" r="-199048" b="-1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1923" t="-469444" r="-100962" b="-1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01923" t="-469444" r="-962" b="-1027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88226892"/>
                      </a:ext>
                    </a:extLst>
                  </a:tr>
                  <a:tr h="45347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962" t="-569444" r="-401923" b="-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0962" t="-569444" r="-301923" b="-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99048" t="-569444" r="-199048" b="-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1923" t="-569444" r="-100962" b="-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01923" t="-569444" r="-962" b="-27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6528677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27E69BFF-3E3D-431E-7A20-41C777BA8928}"/>
              </a:ext>
            </a:extLst>
          </p:cNvPr>
          <p:cNvSpPr txBox="1"/>
          <p:nvPr/>
        </p:nvSpPr>
        <p:spPr>
          <a:xfrm>
            <a:off x="-17096" y="7519539"/>
            <a:ext cx="52565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Task 3: 	</a:t>
            </a:r>
            <a:r>
              <a:rPr lang="en-GB" sz="1100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Explain why each of the following are not in standard form.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7">
                <a:extLst>
                  <a:ext uri="{FF2B5EF4-FFF2-40B4-BE49-F238E27FC236}">
                    <a16:creationId xmlns:a16="http://schemas.microsoft.com/office/drawing/2014/main" id="{AF2B50C5-E159-EE3C-B639-E52A14F6563D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17000" y="7841443"/>
              <a:ext cx="6609420" cy="1878753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299971">
                      <a:extLst>
                        <a:ext uri="{9D8B030D-6E8A-4147-A177-3AD203B41FA5}">
                          <a16:colId xmlns:a16="http://schemas.microsoft.com/office/drawing/2014/main" val="3917228464"/>
                        </a:ext>
                      </a:extLst>
                    </a:gridCol>
                    <a:gridCol w="5309449">
                      <a:extLst>
                        <a:ext uri="{9D8B030D-6E8A-4147-A177-3AD203B41FA5}">
                          <a16:colId xmlns:a16="http://schemas.microsoft.com/office/drawing/2014/main" val="1605154159"/>
                        </a:ext>
                      </a:extLst>
                    </a:gridCol>
                  </a:tblGrid>
                  <a:tr h="626251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41.5 × 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oMath>
                          </a14:m>
                          <a:r>
                            <a:rPr lang="en-GB" dirty="0">
                              <a:solidFill>
                                <a:srgbClr val="C00000"/>
                              </a:solidFill>
                            </a:rPr>
                            <a:t> must be between </a:t>
                          </a:r>
                          <a14:m>
                            <m:oMath xmlns:m="http://schemas.openxmlformats.org/officeDocument/2006/math">
                              <m:r>
                                <a:rPr lang="en-GB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r>
                            <a:rPr lang="en-GB" dirty="0">
                              <a:solidFill>
                                <a:srgbClr val="C00000"/>
                              </a:solidFill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lang="en-GB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oMath>
                          </a14:m>
                          <a:r>
                            <a:rPr lang="en-GB" dirty="0">
                              <a:solidFill>
                                <a:srgbClr val="C00000"/>
                              </a:solidFill>
                            </a:rPr>
                            <a:t>.</a:t>
                          </a:r>
                          <a:br>
                            <a:rPr lang="en-GB" dirty="0">
                              <a:solidFill>
                                <a:srgbClr val="C00000"/>
                              </a:solidFill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41.5</m:t>
                              </m:r>
                            </m:oMath>
                          </a14:m>
                          <a:r>
                            <a:rPr lang="en-GB" dirty="0">
                              <a:solidFill>
                                <a:srgbClr val="C00000"/>
                              </a:solidFill>
                            </a:rPr>
                            <a:t> is greater than </a:t>
                          </a:r>
                          <a14:m>
                            <m:oMath xmlns:m="http://schemas.openxmlformats.org/officeDocument/2006/math">
                              <m:r>
                                <a:rPr lang="en-GB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oMath>
                          </a14:m>
                          <a:r>
                            <a:rPr lang="en-GB" dirty="0">
                              <a:solidFill>
                                <a:srgbClr val="C00000"/>
                              </a:solidFill>
                            </a:rPr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60737058"/>
                      </a:ext>
                    </a:extLst>
                  </a:tr>
                  <a:tr h="626251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5 × 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2.3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GB" dirty="0">
                              <a:solidFill>
                                <a:srgbClr val="C00000"/>
                              </a:solidFill>
                            </a:rPr>
                            <a:t> must be an integer.</a:t>
                          </a:r>
                        </a:p>
                        <a:p>
                          <a14:m>
                            <m:oMath xmlns:m="http://schemas.openxmlformats.org/officeDocument/2006/math">
                              <m:r>
                                <a:rPr lang="en-GB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2.3</m:t>
                              </m:r>
                            </m:oMath>
                          </a14:m>
                          <a:r>
                            <a:rPr lang="en-GB" dirty="0">
                              <a:solidFill>
                                <a:srgbClr val="C00000"/>
                              </a:solidFill>
                            </a:rPr>
                            <a:t> is not an integer.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94080717"/>
                      </a:ext>
                    </a:extLst>
                  </a:tr>
                  <a:tr h="626251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8 × 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>
                              <a:solidFill>
                                <a:srgbClr val="C00000"/>
                              </a:solidFill>
                            </a:rPr>
                            <a:t>There is a power of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oMath>
                          </a14:m>
                          <a:r>
                            <a:rPr lang="en-GB" dirty="0">
                              <a:solidFill>
                                <a:srgbClr val="C00000"/>
                              </a:solidFill>
                            </a:rPr>
                            <a:t>, not a power of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oMath>
                          </a14:m>
                          <a:r>
                            <a:rPr lang="en-GB" dirty="0">
                              <a:solidFill>
                                <a:srgbClr val="C00000"/>
                              </a:solidFill>
                            </a:rPr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448338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7">
                <a:extLst>
                  <a:ext uri="{FF2B5EF4-FFF2-40B4-BE49-F238E27FC236}">
                    <a16:creationId xmlns:a16="http://schemas.microsoft.com/office/drawing/2014/main" id="{AF2B50C5-E159-EE3C-B639-E52A14F6563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58319903"/>
                  </p:ext>
                </p:extLst>
              </p:nvPr>
            </p:nvGraphicFramePr>
            <p:xfrm>
              <a:off x="117000" y="7841443"/>
              <a:ext cx="6609420" cy="1878753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299971">
                      <a:extLst>
                        <a:ext uri="{9D8B030D-6E8A-4147-A177-3AD203B41FA5}">
                          <a16:colId xmlns:a16="http://schemas.microsoft.com/office/drawing/2014/main" val="3917228464"/>
                        </a:ext>
                      </a:extLst>
                    </a:gridCol>
                    <a:gridCol w="5309449">
                      <a:extLst>
                        <a:ext uri="{9D8B030D-6E8A-4147-A177-3AD203B41FA5}">
                          <a16:colId xmlns:a16="http://schemas.microsoft.com/office/drawing/2014/main" val="1605154159"/>
                        </a:ext>
                      </a:extLst>
                    </a:gridCol>
                  </a:tblGrid>
                  <a:tr h="62625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980" t="-2000" r="-411765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4582" t="-2000" r="-239" b="-2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60737058"/>
                      </a:ext>
                    </a:extLst>
                  </a:tr>
                  <a:tr h="62625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980" t="-104082" r="-411765" b="-1040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4582" t="-104082" r="-239" b="-10408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94080717"/>
                      </a:ext>
                    </a:extLst>
                  </a:tr>
                  <a:tr h="62625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980" t="-200000" r="-411765" b="-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4582" t="-200000" r="-239" b="-2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4483385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068058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EAD139-3310-422A-B3D1-E2787AD7BA78}"/>
              </a:ext>
            </a:extLst>
          </p:cNvPr>
          <p:cNvSpPr txBox="1"/>
          <p:nvPr/>
        </p:nvSpPr>
        <p:spPr>
          <a:xfrm>
            <a:off x="40656" y="40711"/>
            <a:ext cx="23054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Task 4: 	</a:t>
            </a:r>
            <a:r>
              <a:rPr lang="en-GB" sz="1100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Fill in the blanks.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A5AB4F24-2F4B-E11B-2A8E-42D86105572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32094" y="374901"/>
              <a:ext cx="4032000" cy="33375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72000">
                      <a:extLst>
                        <a:ext uri="{9D8B030D-6E8A-4147-A177-3AD203B41FA5}">
                          <a16:colId xmlns:a16="http://schemas.microsoft.com/office/drawing/2014/main" val="1758238092"/>
                        </a:ext>
                      </a:extLst>
                    </a:gridCol>
                    <a:gridCol w="1692000">
                      <a:extLst>
                        <a:ext uri="{9D8B030D-6E8A-4147-A177-3AD203B41FA5}">
                          <a16:colId xmlns:a16="http://schemas.microsoft.com/office/drawing/2014/main" val="89954152"/>
                        </a:ext>
                      </a:extLst>
                    </a:gridCol>
                    <a:gridCol w="1368000">
                      <a:extLst>
                        <a:ext uri="{9D8B030D-6E8A-4147-A177-3AD203B41FA5}">
                          <a16:colId xmlns:a16="http://schemas.microsoft.com/office/drawing/2014/main" val="232301373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i="1" dirty="0" smtClean="0">
                                  <a:latin typeface="Cambria Math" panose="02040503050406030204" pitchFamily="18" charset="0"/>
                                </a:rPr>
                                <m:t>200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2×100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8101706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296775097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20 000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357473063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29 000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2.9×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6682525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29 400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2.94×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6171352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11 000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1.1×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7223054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10 100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1.01×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8805449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10 010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1.001×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258597932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10 000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1×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51656228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A5AB4F24-2F4B-E11B-2A8E-42D86105572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28709650"/>
                  </p:ext>
                </p:extLst>
              </p:nvPr>
            </p:nvGraphicFramePr>
            <p:xfrm>
              <a:off x="132094" y="374901"/>
              <a:ext cx="4032000" cy="33375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72000">
                      <a:extLst>
                        <a:ext uri="{9D8B030D-6E8A-4147-A177-3AD203B41FA5}">
                          <a16:colId xmlns:a16="http://schemas.microsoft.com/office/drawing/2014/main" val="1758238092"/>
                        </a:ext>
                      </a:extLst>
                    </a:gridCol>
                    <a:gridCol w="1692000">
                      <a:extLst>
                        <a:ext uri="{9D8B030D-6E8A-4147-A177-3AD203B41FA5}">
                          <a16:colId xmlns:a16="http://schemas.microsoft.com/office/drawing/2014/main" val="89954152"/>
                        </a:ext>
                      </a:extLst>
                    </a:gridCol>
                    <a:gridCol w="1368000">
                      <a:extLst>
                        <a:ext uri="{9D8B030D-6E8A-4147-A177-3AD203B41FA5}">
                          <a16:colId xmlns:a16="http://schemas.microsoft.com/office/drawing/2014/main" val="232301373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299" t="-3448" r="-315584" b="-8172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58647" t="-3448" r="-82707" b="-8172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195370" t="-3448" r="-1852" b="-8172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8101706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58647" t="-100000" r="-82707" b="-69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195370" t="-100000" r="-1852" b="-69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6775097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20 000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58647" t="-206897" r="-82707" b="-6137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195370" t="-206897" r="-1852" b="-61379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7473063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29 000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58647" t="-306897" r="-82707" b="-5137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195370" t="-306897" r="-1852" b="-51379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682525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29 400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58647" t="-393333" r="-82707" b="-3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195370" t="-393333" r="-1852" b="-39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171352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11 000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58647" t="-510345" r="-82707" b="-3103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195370" t="-510345" r="-1852" b="-3103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223054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10 100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58647" t="-610345" r="-82707" b="-2103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195370" t="-610345" r="-1852" b="-2103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805449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10 010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58647" t="-686667" r="-82707" b="-1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195370" t="-686667" r="-1852" b="-10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8597932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10 000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58647" t="-813793" r="-82707" b="-68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195370" t="-813793" r="-1852" b="-689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16562287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48107E69-ECEA-0B85-3BA7-E92E78685694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4354350" y="374901"/>
              <a:ext cx="2376000" cy="33375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72000">
                      <a:extLst>
                        <a:ext uri="{9D8B030D-6E8A-4147-A177-3AD203B41FA5}">
                          <a16:colId xmlns:a16="http://schemas.microsoft.com/office/drawing/2014/main" val="1758238092"/>
                        </a:ext>
                      </a:extLst>
                    </a:gridCol>
                    <a:gridCol w="1404000">
                      <a:extLst>
                        <a:ext uri="{9D8B030D-6E8A-4147-A177-3AD203B41FA5}">
                          <a16:colId xmlns:a16="http://schemas.microsoft.com/office/drawing/2014/main" val="232301373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29 470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2.947×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8101706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294 700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2.947×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6775097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994 700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9.947×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57473063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1 994 700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1.9947×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6682525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1947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1.947×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6171352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194.7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1.947×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7223054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19.47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1.947×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805449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1.947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1.947×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8597932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0.1947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1.947×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1656228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48107E69-ECEA-0B85-3BA7-E92E7868569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80659817"/>
                  </p:ext>
                </p:extLst>
              </p:nvPr>
            </p:nvGraphicFramePr>
            <p:xfrm>
              <a:off x="4354350" y="374901"/>
              <a:ext cx="2376000" cy="33375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72000">
                      <a:extLst>
                        <a:ext uri="{9D8B030D-6E8A-4147-A177-3AD203B41FA5}">
                          <a16:colId xmlns:a16="http://schemas.microsoft.com/office/drawing/2014/main" val="1758238092"/>
                        </a:ext>
                      </a:extLst>
                    </a:gridCol>
                    <a:gridCol w="1404000">
                      <a:extLst>
                        <a:ext uri="{9D8B030D-6E8A-4147-A177-3AD203B41FA5}">
                          <a16:colId xmlns:a16="http://schemas.microsoft.com/office/drawing/2014/main" val="232301373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29 470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69369" t="-3448" r="-1802" b="-8172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8101706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294 700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69369" t="-100000" r="-1802" b="-69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6775097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994 700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69369" t="-206897" r="-1802" b="-61379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7473063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1 994 700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69369" t="-306897" r="-1802" b="-51379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682525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1947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69369" t="-393333" r="-1802" b="-39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171352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194.7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69369" t="-510345" r="-1802" b="-3103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223054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19.47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69369" t="-610345" r="-1802" b="-2103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805449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1.947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69369" t="-686667" r="-1802" b="-10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8597932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0.1947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69369" t="-813793" r="-1802" b="-689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16562287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1DA1F28A-1A6E-543C-9666-C017B30376B6}"/>
              </a:ext>
            </a:extLst>
          </p:cNvPr>
          <p:cNvSpPr txBox="1"/>
          <p:nvPr/>
        </p:nvSpPr>
        <p:spPr>
          <a:xfrm>
            <a:off x="24898" y="3837791"/>
            <a:ext cx="23054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Task 5: 	</a:t>
            </a:r>
            <a:r>
              <a:rPr lang="en-GB" sz="1100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Fill in the blanks.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9785653B-D7EC-C5EE-5284-EE281FCACBBC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16336" y="4171981"/>
              <a:ext cx="5456561" cy="273417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527602">
                      <a:extLst>
                        <a:ext uri="{9D8B030D-6E8A-4147-A177-3AD203B41FA5}">
                          <a16:colId xmlns:a16="http://schemas.microsoft.com/office/drawing/2014/main" val="1758238092"/>
                        </a:ext>
                      </a:extLst>
                    </a:gridCol>
                    <a:gridCol w="2077626">
                      <a:extLst>
                        <a:ext uri="{9D8B030D-6E8A-4147-A177-3AD203B41FA5}">
                          <a16:colId xmlns:a16="http://schemas.microsoft.com/office/drawing/2014/main" val="89954152"/>
                        </a:ext>
                      </a:extLst>
                    </a:gridCol>
                    <a:gridCol w="1851333">
                      <a:extLst>
                        <a:ext uri="{9D8B030D-6E8A-4147-A177-3AD203B41FA5}">
                          <a16:colId xmlns:a16="http://schemas.microsoft.com/office/drawing/2014/main" val="2323013735"/>
                        </a:ext>
                      </a:extLst>
                    </a:gridCol>
                  </a:tblGrid>
                  <a:tr h="3417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3200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3.2 × 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81017068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3300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3.3 × 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2967750978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3370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3.37 × 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3574730630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337 000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3.37 × 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66825257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337 800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3.378 × 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61713528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9 × 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722305423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9400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9.4 × 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1880544901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94.7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oMath>
                          </a14:m>
                          <a:r>
                            <a:rPr lang="en-GB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9.47 × 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258597932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9785653B-D7EC-C5EE-5284-EE281FCACBB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37390942"/>
                  </p:ext>
                </p:extLst>
              </p:nvPr>
            </p:nvGraphicFramePr>
            <p:xfrm>
              <a:off x="116336" y="4171981"/>
              <a:ext cx="5456561" cy="273417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527602">
                      <a:extLst>
                        <a:ext uri="{9D8B030D-6E8A-4147-A177-3AD203B41FA5}">
                          <a16:colId xmlns:a16="http://schemas.microsoft.com/office/drawing/2014/main" val="1758238092"/>
                        </a:ext>
                      </a:extLst>
                    </a:gridCol>
                    <a:gridCol w="2077626">
                      <a:extLst>
                        <a:ext uri="{9D8B030D-6E8A-4147-A177-3AD203B41FA5}">
                          <a16:colId xmlns:a16="http://schemas.microsoft.com/office/drawing/2014/main" val="89954152"/>
                        </a:ext>
                      </a:extLst>
                    </a:gridCol>
                    <a:gridCol w="1851333">
                      <a:extLst>
                        <a:ext uri="{9D8B030D-6E8A-4147-A177-3AD203B41FA5}">
                          <a16:colId xmlns:a16="http://schemas.microsoft.com/office/drawing/2014/main" val="2323013735"/>
                        </a:ext>
                      </a:extLst>
                    </a:gridCol>
                  </a:tblGrid>
                  <a:tr h="3417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3200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4"/>
                          <a:stretch>
                            <a:fillRect l="-73780" t="-3704" r="-90244" b="-7148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4"/>
                          <a:stretch>
                            <a:fillRect l="-195205" t="-3704" r="-1370" b="-71481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81017068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3300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4"/>
                          <a:stretch>
                            <a:fillRect l="-73780" t="-103704" r="-90244" b="-6148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4"/>
                          <a:stretch>
                            <a:fillRect l="-195205" t="-103704" r="-1370" b="-61481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67750978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3370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4"/>
                          <a:stretch>
                            <a:fillRect l="-73780" t="-203704" r="-90244" b="-5148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4"/>
                          <a:stretch>
                            <a:fillRect l="-195205" t="-203704" r="-1370" b="-51481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74730630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337 000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4"/>
                          <a:stretch>
                            <a:fillRect l="-73780" t="-303704" r="-90244" b="-4148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4"/>
                          <a:stretch>
                            <a:fillRect l="-195205" t="-303704" r="-1370" b="-41481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6825257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337 800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4"/>
                          <a:stretch>
                            <a:fillRect l="-73780" t="-403704" r="-90244" b="-3148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4"/>
                          <a:stretch>
                            <a:fillRect l="-195205" t="-403704" r="-1370" b="-31481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1713528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4"/>
                          <a:stretch>
                            <a:fillRect l="-73780" t="-503704" r="-90244" b="-2148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4"/>
                          <a:stretch>
                            <a:fillRect l="-195205" t="-503704" r="-1370" b="-21481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22305423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9400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4"/>
                          <a:stretch>
                            <a:fillRect l="-73780" t="-603704" r="-90244" b="-1148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4"/>
                          <a:stretch>
                            <a:fillRect l="-195205" t="-603704" r="-1370" b="-11481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80544901"/>
                      </a:ext>
                    </a:extLst>
                  </a:tr>
                  <a:tr h="3417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94.7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4"/>
                          <a:stretch>
                            <a:fillRect l="-73780" t="-703704" r="-90244" b="-148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4"/>
                          <a:stretch>
                            <a:fillRect l="-195205" t="-703704" r="-1370" b="-1481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8597932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3002E6F8-E4B4-F40D-74F2-4EE7C39AD831}"/>
              </a:ext>
            </a:extLst>
          </p:cNvPr>
          <p:cNvSpPr txBox="1"/>
          <p:nvPr/>
        </p:nvSpPr>
        <p:spPr>
          <a:xfrm>
            <a:off x="0" y="6995239"/>
            <a:ext cx="75693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Task 6:</a:t>
            </a:r>
            <a:endParaRPr lang="en-GB" sz="1100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F220A9-A1BE-B454-27C4-47958F9076FB}"/>
              </a:ext>
            </a:extLst>
          </p:cNvPr>
          <p:cNvSpPr/>
          <p:nvPr/>
        </p:nvSpPr>
        <p:spPr>
          <a:xfrm>
            <a:off x="116336" y="7256849"/>
            <a:ext cx="6614014" cy="25306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Omitted White Rose questions on comparing numbers in Standard Form</a:t>
            </a:r>
          </a:p>
        </p:txBody>
      </p:sp>
    </p:spTree>
    <p:extLst>
      <p:ext uri="{BB962C8B-B14F-4D97-AF65-F5344CB8AC3E}">
        <p14:creationId xmlns:p14="http://schemas.microsoft.com/office/powerpoint/2010/main" val="382052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e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orbel">
      <a:majorFont>
        <a:latin typeface="DejaVu Sans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DejaVu Sans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30195</TotalTime>
  <Words>754</Words>
  <Application>Microsoft Macintosh PowerPoint</Application>
  <PresentationFormat>A4 Paper (210x297 mm)</PresentationFormat>
  <Paragraphs>262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Cambria Math</vt:lpstr>
      <vt:lpstr>DejaVu Sans</vt:lpstr>
      <vt:lpstr>DejaVu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7</cp:revision>
  <dcterms:created xsi:type="dcterms:W3CDTF">2022-02-18T01:25:33Z</dcterms:created>
  <dcterms:modified xsi:type="dcterms:W3CDTF">2022-10-20T23:33:49Z</dcterms:modified>
</cp:coreProperties>
</file>