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  <p:sldId id="262" r:id="rId6"/>
    <p:sldId id="263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07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87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63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40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77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120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843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1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368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588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10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B6217-355F-45DA-A9E8-D91C91E99708}" type="datetimeFigureOut">
              <a:rPr lang="en-GB" smtClean="0"/>
              <a:t>01/12/2021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3818EA-0296-465A-8E02-F2BDC4927CB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25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128275-162F-4DAC-822D-93D83FD445F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3340" y="135484"/>
          <a:ext cx="4788000" cy="65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542560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22100095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43481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9153924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9481645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70844681"/>
                    </a:ext>
                  </a:extLst>
                </a:gridCol>
              </a:tblGrid>
              <a:tr h="456079"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Amount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Percentage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increased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decreased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6522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09790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3052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8746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337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65431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85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22615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7812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147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6990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1859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2156.44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1561.56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39942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1234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1431.44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1036.56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9419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706.44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511.56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89396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70.56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53030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134.56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7057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185.6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301.6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-69.6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168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200 %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-116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25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66⅔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42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86FDC40-E2E7-491A-A3D7-2088D86BAD2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953000" y="127735"/>
          <a:ext cx="4788000" cy="65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542560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22100095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43481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9153924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9481645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70844681"/>
                    </a:ext>
                  </a:extLst>
                </a:gridCol>
              </a:tblGrid>
              <a:tr h="456079"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Amount</a:t>
                      </a:r>
                      <a:b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Percentage</a:t>
                      </a:r>
                      <a:b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increased by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decreased by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6522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09790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3052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8746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337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65431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85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22615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1200%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7812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147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10.4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7.8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6990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12.5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39942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9419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89396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85%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53030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95%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7057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97.5 %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168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492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25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2.5%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0707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128275-162F-4DAC-822D-93D83FD445F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3340" y="135484"/>
          <a:ext cx="4788000" cy="65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542560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22100095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43481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9153924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9481645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70844681"/>
                    </a:ext>
                  </a:extLst>
                </a:gridCol>
              </a:tblGrid>
              <a:tr h="456079"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Amount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Percentage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increased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decreased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6522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288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09790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3052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8746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324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337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65431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395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85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22615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260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7812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270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147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525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6990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1859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2156.44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1561.56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39942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1234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1431.44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1036.56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9419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609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706.44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511.56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89396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70.56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53030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134.56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97.44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7057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185.6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301.6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-69.6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168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200 %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-116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25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66⅔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232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42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C86FDC40-E2E7-491A-A3D7-2088D86BAD2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953000" y="127735"/>
          <a:ext cx="4788000" cy="65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542560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22100095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43481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9153924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9481645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70844681"/>
                    </a:ext>
                  </a:extLst>
                </a:gridCol>
              </a:tblGrid>
              <a:tr h="456079"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Amount</a:t>
                      </a:r>
                      <a:b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Percentage</a:t>
                      </a:r>
                      <a:b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increased by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decreased by </a:t>
                      </a:r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6522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09790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3052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27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8746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337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65431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85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22615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1200 %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-11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7812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147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10.4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7.8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6990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12.5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0.5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39942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15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9419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16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89396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53030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240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7057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97.5 %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948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168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480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492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468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25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320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2.5 %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C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328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312</a:t>
                      </a:r>
                    </a:p>
                  </a:txBody>
                  <a:tcPr marL="9525" marR="153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4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C9B553E-346F-654F-8571-021C21EAC19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3340" y="135484"/>
          <a:ext cx="4788000" cy="6591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38542560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22100095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54434811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91539249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594816455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2070844681"/>
                    </a:ext>
                  </a:extLst>
                </a:gridCol>
              </a:tblGrid>
              <a:tr h="456079"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Amount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Percentage</a:t>
                      </a:r>
                      <a:b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</a:b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of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increased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lang="en-GB" sz="13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 decreased by </a:t>
                      </a:r>
                      <a:r>
                        <a:rPr lang="en-GB" sz="13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P%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6522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64 %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377 856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309790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64 %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377 856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973052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64 %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GB" sz="1400" b="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377 856</a:t>
                      </a:r>
                    </a:p>
                  </a:txBody>
                  <a:tcPr marL="0" marR="7200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78746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42 %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6337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42 %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265431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42 %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983856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313 344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222615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313 344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677812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9.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313 344</a:t>
                      </a: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114729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369901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11.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339942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12.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294195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13.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89396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14.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0753030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15.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70576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16.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9168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17.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62538"/>
                  </a:ext>
                </a:extLst>
              </a:tr>
              <a:tr h="340835">
                <a:tc>
                  <a:txBody>
                    <a:bodyPr/>
                    <a:lstStyle/>
                    <a:p>
                      <a:pPr algn="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a:t>18.</a:t>
                      </a:r>
                    </a:p>
                  </a:txBody>
                  <a:tcPr marL="0" marR="3600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GB" sz="1400" b="0" i="0" u="none" strike="noStrike" dirty="0">
                        <a:solidFill>
                          <a:schemeClr val="tx1"/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9525" marR="7200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3284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ECBA96B-2D7E-5149-8C3D-B8BCF4A62874}"/>
              </a:ext>
            </a:extLst>
          </p:cNvPr>
          <p:cNvSpPr txBox="1"/>
          <p:nvPr/>
        </p:nvSpPr>
        <p:spPr>
          <a:xfrm>
            <a:off x="5044662" y="135484"/>
            <a:ext cx="468052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en-GB" sz="1600" dirty="0"/>
              <a:t>Complete rows 1-3.</a:t>
            </a:r>
            <a:br>
              <a:rPr lang="en-GB" sz="1600" dirty="0"/>
            </a:br>
            <a:r>
              <a:rPr lang="en-GB" sz="1600" dirty="0"/>
              <a:t>Why was 377 856 chosen for those rows?</a:t>
            </a:r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r>
              <a:rPr lang="en-GB" sz="1600" dirty="0"/>
              <a:t>What number could be used in rows 4-6 to have the same effect?</a:t>
            </a:r>
            <a:br>
              <a:rPr lang="en-GB" sz="1600" dirty="0"/>
            </a:br>
            <a:r>
              <a:rPr lang="en-GB" sz="1600" dirty="0"/>
              <a:t>Use that number to complete those rows.</a:t>
            </a:r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r>
              <a:rPr lang="en-GB" sz="1600" dirty="0"/>
              <a:t>What percentage could be used in rows 7-9 to have the same effect?</a:t>
            </a:r>
            <a:br>
              <a:rPr lang="en-GB" sz="1600" dirty="0"/>
            </a:br>
            <a:r>
              <a:rPr lang="en-GB" sz="1600" dirty="0"/>
              <a:t>Use that percentage to complete those rows.</a:t>
            </a:r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r>
              <a:rPr lang="en-GB" sz="1600" dirty="0"/>
              <a:t>Find composite numbers for </a:t>
            </a:r>
            <a:r>
              <a:rPr lang="en-GB" sz="1600" b="1" dirty="0"/>
              <a:t>A</a:t>
            </a:r>
            <a:r>
              <a:rPr lang="en-GB" sz="1600" dirty="0"/>
              <a:t> and </a:t>
            </a:r>
            <a:r>
              <a:rPr lang="en-GB" sz="1600" b="1" dirty="0"/>
              <a:t>P</a:t>
            </a:r>
            <a:r>
              <a:rPr lang="en-GB" sz="1600" dirty="0"/>
              <a:t> such that</a:t>
            </a:r>
            <a:br>
              <a:rPr lang="en-GB" sz="1600" dirty="0"/>
            </a:br>
            <a:r>
              <a:rPr lang="en-GB" sz="1600" b="1" dirty="0"/>
              <a:t>P</a:t>
            </a:r>
            <a:r>
              <a:rPr lang="en-GB" sz="1600" dirty="0"/>
              <a:t>% of </a:t>
            </a:r>
            <a:r>
              <a:rPr lang="en-GB" sz="1600" b="1" dirty="0"/>
              <a:t>A</a:t>
            </a:r>
            <a:r>
              <a:rPr lang="en-GB" sz="1600" dirty="0"/>
              <a:t> is a prime number.</a:t>
            </a:r>
            <a:br>
              <a:rPr lang="en-GB" sz="1600" dirty="0"/>
            </a:br>
            <a:r>
              <a:rPr lang="en-GB" sz="1600" dirty="0"/>
              <a:t>Use such pairs to complete rows 10-12.</a:t>
            </a:r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AutoNum type="alphaLcParenR"/>
            </a:pPr>
            <a:r>
              <a:rPr lang="en-GB" sz="1600" dirty="0"/>
              <a:t>Find composite numbers for </a:t>
            </a:r>
            <a:r>
              <a:rPr lang="en-GB" sz="1600" b="1" dirty="0"/>
              <a:t>A</a:t>
            </a:r>
            <a:r>
              <a:rPr lang="en-GB" sz="1600" dirty="0"/>
              <a:t> and </a:t>
            </a:r>
            <a:r>
              <a:rPr lang="en-GB" sz="1600" b="1" dirty="0"/>
              <a:t>P</a:t>
            </a:r>
            <a:r>
              <a:rPr lang="en-GB" sz="1600" dirty="0"/>
              <a:t> such that</a:t>
            </a:r>
            <a:br>
              <a:rPr lang="en-GB" sz="1600" dirty="0"/>
            </a:br>
            <a:r>
              <a:rPr lang="en-GB" sz="1600" b="1" dirty="0"/>
              <a:t>A</a:t>
            </a:r>
            <a:r>
              <a:rPr lang="en-GB" sz="1600" dirty="0"/>
              <a:t> increased by </a:t>
            </a:r>
            <a:r>
              <a:rPr lang="en-GB" sz="1600" b="1" dirty="0"/>
              <a:t>P</a:t>
            </a:r>
            <a:r>
              <a:rPr lang="en-GB" sz="1600" dirty="0"/>
              <a:t>% is a prime number.</a:t>
            </a:r>
            <a:br>
              <a:rPr lang="en-GB" sz="1600" dirty="0"/>
            </a:br>
            <a:r>
              <a:rPr lang="en-GB" sz="1600" dirty="0"/>
              <a:t>Use such pairs to complete rows 13-15.</a:t>
            </a:r>
          </a:p>
          <a:p>
            <a:pPr marL="342900" indent="-342900">
              <a:buAutoNum type="alphaLcParenR"/>
            </a:pPr>
            <a:endParaRPr lang="en-GB" sz="1600" dirty="0"/>
          </a:p>
          <a:p>
            <a:pPr marL="342900" indent="-342900">
              <a:buFontTx/>
              <a:buAutoNum type="alphaLcParenR"/>
            </a:pPr>
            <a:r>
              <a:rPr lang="en-GB" sz="1600" dirty="0"/>
              <a:t>Find composite numbers for </a:t>
            </a:r>
            <a:r>
              <a:rPr lang="en-GB" sz="1600" b="1" dirty="0"/>
              <a:t>A</a:t>
            </a:r>
            <a:r>
              <a:rPr lang="en-GB" sz="1600" dirty="0"/>
              <a:t> and </a:t>
            </a:r>
            <a:r>
              <a:rPr lang="en-GB" sz="1600" b="1" dirty="0"/>
              <a:t>P</a:t>
            </a:r>
            <a:r>
              <a:rPr lang="en-GB" sz="1600" dirty="0"/>
              <a:t> such that</a:t>
            </a:r>
            <a:br>
              <a:rPr lang="en-GB" sz="1600" dirty="0"/>
            </a:br>
            <a:r>
              <a:rPr lang="en-GB" sz="1600" b="1" dirty="0"/>
              <a:t>A</a:t>
            </a:r>
            <a:r>
              <a:rPr lang="en-GB" sz="1600" dirty="0"/>
              <a:t> decreased by </a:t>
            </a:r>
            <a:r>
              <a:rPr lang="en-GB" sz="1600" b="1" dirty="0"/>
              <a:t>P</a:t>
            </a:r>
            <a:r>
              <a:rPr lang="en-GB" sz="1600" dirty="0"/>
              <a:t>% is a prime number.</a:t>
            </a:r>
            <a:br>
              <a:rPr lang="en-GB" sz="1600" dirty="0"/>
            </a:br>
            <a:r>
              <a:rPr lang="en-GB" sz="1600" dirty="0"/>
              <a:t>Use such pairs to complete rows 16-18.</a:t>
            </a:r>
          </a:p>
        </p:txBody>
      </p:sp>
    </p:spTree>
    <p:extLst>
      <p:ext uri="{BB962C8B-B14F-4D97-AF65-F5344CB8AC3E}">
        <p14:creationId xmlns:p14="http://schemas.microsoft.com/office/powerpoint/2010/main" val="2316495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FD2D7AE384A04085A5ED607C4990F6" ma:contentTypeVersion="10" ma:contentTypeDescription="Create a new document." ma:contentTypeScope="" ma:versionID="35652a5ce73db62dd659532c2acc25ae">
  <xsd:schema xmlns:xsd="http://www.w3.org/2001/XMLSchema" xmlns:xs="http://www.w3.org/2001/XMLSchema" xmlns:p="http://schemas.microsoft.com/office/2006/metadata/properties" xmlns:ns3="3fd95729-3133-40de-9ebf-eb215d92e632" xmlns:ns4="834b11e3-52eb-4ffe-b789-f4b8a0ab034a" targetNamespace="http://schemas.microsoft.com/office/2006/metadata/properties" ma:root="true" ma:fieldsID="3ba9fd8d1a58cbb06dc1f287f01879f8" ns3:_="" ns4:_="">
    <xsd:import namespace="3fd95729-3133-40de-9ebf-eb215d92e632"/>
    <xsd:import namespace="834b11e3-52eb-4ffe-b789-f4b8a0ab034a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d95729-3133-40de-9ebf-eb215d92e63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4b11e3-52eb-4ffe-b789-f4b8a0ab03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F5A12BB-FCF2-42C4-A10D-D749C21594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fd95729-3133-40de-9ebf-eb215d92e632"/>
    <ds:schemaRef ds:uri="834b11e3-52eb-4ffe-b789-f4b8a0ab03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CB5DF0F-EA60-472F-8017-4DFDA0EBBB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6C2AEC-4148-4042-8512-50401AC7BCF7}">
  <ds:schemaRefs>
    <ds:schemaRef ds:uri="http://schemas.openxmlformats.org/package/2006/metadata/core-properties"/>
    <ds:schemaRef ds:uri="http://schemas.microsoft.com/office/2006/documentManagement/types"/>
    <ds:schemaRef ds:uri="3fd95729-3133-40de-9ebf-eb215d92e632"/>
    <ds:schemaRef ds:uri="http://purl.org/dc/terms/"/>
    <ds:schemaRef ds:uri="http://purl.org/dc/dcmitype/"/>
    <ds:schemaRef ds:uri="http://schemas.microsoft.com/office/2006/metadata/properties"/>
    <ds:schemaRef ds:uri="http://www.w3.org/XML/1998/namespace"/>
    <ds:schemaRef ds:uri="http://purl.org/dc/elements/1.1/"/>
    <ds:schemaRef ds:uri="834b11e3-52eb-4ffe-b789-f4b8a0ab034a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914</Words>
  <Application>Microsoft Office PowerPoint</Application>
  <PresentationFormat>A4 Paper (210x297 mm)</PresentationFormat>
  <Paragraphs>502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Day</dc:creator>
  <cp:lastModifiedBy>Mr Day</cp:lastModifiedBy>
  <cp:revision>1</cp:revision>
  <dcterms:created xsi:type="dcterms:W3CDTF">2021-12-01T15:50:37Z</dcterms:created>
  <dcterms:modified xsi:type="dcterms:W3CDTF">2021-12-01T15:51:21Z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0x0101007CFD2D7AE384A04085A5ED607C4990F6</vt:lpwstr>
  </property>
</Properties>
</file>