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2" r:id="rId9"/>
    <p:sldId id="261" r:id="rId10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71"/>
    <p:restoredTop sz="94687"/>
  </p:normalViewPr>
  <p:slideViewPr>
    <p:cSldViewPr snapToGrid="0">
      <p:cViewPr varScale="1">
        <p:scale>
          <a:sx n="111" d="100"/>
          <a:sy n="111" d="100"/>
        </p:scale>
        <p:origin x="408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97163-4F56-7F41-A7FF-45A844105DE5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4A51C-1040-A740-BF32-E988AF13D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207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4A51C-1040-A740-BF32-E988AF13D14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988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4A51C-1040-A740-BF32-E988AF13D14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190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4A51C-1040-A740-BF32-E988AF13D14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02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4A51C-1040-A740-BF32-E988AF13D14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013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4A51C-1040-A740-BF32-E988AF13D14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388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DE02-DAD9-054A-B4D6-9C8DEB8D87E2}" type="datetimeFigureOut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6DE2-6E42-FE43-B386-DFC74739E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75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DE02-DAD9-054A-B4D6-9C8DEB8D87E2}" type="datetimeFigureOut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6DE2-6E42-FE43-B386-DFC74739E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07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DE02-DAD9-054A-B4D6-9C8DEB8D87E2}" type="datetimeFigureOut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6DE2-6E42-FE43-B386-DFC74739E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71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DE02-DAD9-054A-B4D6-9C8DEB8D87E2}" type="datetimeFigureOut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6DE2-6E42-FE43-B386-DFC74739E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09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DE02-DAD9-054A-B4D6-9C8DEB8D87E2}" type="datetimeFigureOut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6DE2-6E42-FE43-B386-DFC74739E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7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DE02-DAD9-054A-B4D6-9C8DEB8D87E2}" type="datetimeFigureOut">
              <a:rPr lang="en-US" smtClean="0"/>
              <a:t>3/19/24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6DE2-6E42-FE43-B386-DFC74739E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04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DE02-DAD9-054A-B4D6-9C8DEB8D87E2}" type="datetimeFigureOut">
              <a:rPr lang="en-US" smtClean="0"/>
              <a:t>3/19/24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6DE2-6E42-FE43-B386-DFC74739E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8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DE02-DAD9-054A-B4D6-9C8DEB8D87E2}" type="datetimeFigureOut">
              <a:rPr lang="en-US" smtClean="0"/>
              <a:t>3/19/24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6DE2-6E42-FE43-B386-DFC74739E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1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DE02-DAD9-054A-B4D6-9C8DEB8D87E2}" type="datetimeFigureOut">
              <a:rPr lang="en-US" smtClean="0"/>
              <a:t>3/19/24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6DE2-6E42-FE43-B386-DFC74739E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1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DE02-DAD9-054A-B4D6-9C8DEB8D87E2}" type="datetimeFigureOut">
              <a:rPr lang="en-US" smtClean="0"/>
              <a:t>3/19/24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6DE2-6E42-FE43-B386-DFC74739E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1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DE02-DAD9-054A-B4D6-9C8DEB8D87E2}" type="datetimeFigureOut">
              <a:rPr lang="en-US" smtClean="0"/>
              <a:t>3/19/24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6DE2-6E42-FE43-B386-DFC74739E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19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5DE02-DAD9-054A-B4D6-9C8DEB8D87E2}" type="datetimeFigureOut">
              <a:rPr lang="en-US" smtClean="0"/>
              <a:t>3/19/24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36DE2-6E42-FE43-B386-DFC74739E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7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21F6B2-4BBE-D4E6-049A-5B4C7CB9F89B}"/>
              </a:ext>
            </a:extLst>
          </p:cNvPr>
          <p:cNvSpPr txBox="1"/>
          <p:nvPr/>
        </p:nvSpPr>
        <p:spPr>
          <a:xfrm>
            <a:off x="1331149" y="619824"/>
            <a:ext cx="4195700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Calculations</a:t>
            </a:r>
            <a:br>
              <a:rPr lang="en-US" sz="4400" b="1" dirty="0">
                <a:solidFill>
                  <a:srgbClr val="C00000"/>
                </a:solidFill>
              </a:rPr>
            </a:br>
            <a:r>
              <a:rPr lang="en-US" sz="3600" b="1" dirty="0">
                <a:solidFill>
                  <a:srgbClr val="C00000"/>
                </a:solidFill>
              </a:rPr>
              <a:t>with</a:t>
            </a:r>
            <a:br>
              <a:rPr lang="en-US" sz="4400" b="1" dirty="0">
                <a:solidFill>
                  <a:srgbClr val="C00000"/>
                </a:solidFill>
              </a:rPr>
            </a:br>
            <a:r>
              <a:rPr lang="en-US" sz="4400" b="1" dirty="0">
                <a:solidFill>
                  <a:srgbClr val="C00000"/>
                </a:solidFill>
              </a:rPr>
              <a:t>Standard Form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13E807-C42D-D8CF-581E-ADB1B12E72DC}"/>
              </a:ext>
            </a:extLst>
          </p:cNvPr>
          <p:cNvSpPr txBox="1"/>
          <p:nvPr/>
        </p:nvSpPr>
        <p:spPr>
          <a:xfrm>
            <a:off x="0" y="0"/>
            <a:ext cx="100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Name: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74FF4B-FC9D-936B-9723-EB4EEDB84EED}"/>
              </a:ext>
            </a:extLst>
          </p:cNvPr>
          <p:cNvSpPr txBox="1"/>
          <p:nvPr/>
        </p:nvSpPr>
        <p:spPr>
          <a:xfrm>
            <a:off x="6298231" y="0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9.7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900050-4456-51BB-EEDB-8A9EEA45F1EF}"/>
              </a:ext>
            </a:extLst>
          </p:cNvPr>
          <p:cNvCxnSpPr/>
          <p:nvPr/>
        </p:nvCxnSpPr>
        <p:spPr>
          <a:xfrm>
            <a:off x="-668438" y="461665"/>
            <a:ext cx="81948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738274-9A62-3526-E161-574BB6EBF9EA}"/>
              </a:ext>
            </a:extLst>
          </p:cNvPr>
          <p:cNvCxnSpPr/>
          <p:nvPr/>
        </p:nvCxnSpPr>
        <p:spPr>
          <a:xfrm>
            <a:off x="-668438" y="2778531"/>
            <a:ext cx="81948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580F18A-B248-B2E0-6380-96B5ED3E09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818497"/>
              </p:ext>
            </p:extLst>
          </p:nvPr>
        </p:nvGraphicFramePr>
        <p:xfrm>
          <a:off x="298047" y="3584082"/>
          <a:ext cx="6261906" cy="41655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78866">
                  <a:extLst>
                    <a:ext uri="{9D8B030D-6E8A-4147-A177-3AD203B41FA5}">
                      <a16:colId xmlns:a16="http://schemas.microsoft.com/office/drawing/2014/main" val="347689522"/>
                    </a:ext>
                  </a:extLst>
                </a:gridCol>
                <a:gridCol w="795760">
                  <a:extLst>
                    <a:ext uri="{9D8B030D-6E8A-4147-A177-3AD203B41FA5}">
                      <a16:colId xmlns:a16="http://schemas.microsoft.com/office/drawing/2014/main" val="2080877213"/>
                    </a:ext>
                  </a:extLst>
                </a:gridCol>
                <a:gridCol w="795760">
                  <a:extLst>
                    <a:ext uri="{9D8B030D-6E8A-4147-A177-3AD203B41FA5}">
                      <a16:colId xmlns:a16="http://schemas.microsoft.com/office/drawing/2014/main" val="2310046921"/>
                    </a:ext>
                  </a:extLst>
                </a:gridCol>
                <a:gridCol w="795760">
                  <a:extLst>
                    <a:ext uri="{9D8B030D-6E8A-4147-A177-3AD203B41FA5}">
                      <a16:colId xmlns:a16="http://schemas.microsoft.com/office/drawing/2014/main" val="4028293866"/>
                    </a:ext>
                  </a:extLst>
                </a:gridCol>
                <a:gridCol w="795760">
                  <a:extLst>
                    <a:ext uri="{9D8B030D-6E8A-4147-A177-3AD203B41FA5}">
                      <a16:colId xmlns:a16="http://schemas.microsoft.com/office/drawing/2014/main" val="2764820204"/>
                    </a:ext>
                  </a:extLst>
                </a:gridCol>
              </a:tblGrid>
              <a:tr h="717381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Solving Equations</a:t>
                      </a:r>
                    </a:p>
                  </a:txBody>
                  <a:tcPr marL="137160" marR="137160" marT="137160" marB="13716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2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3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4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157782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6579325"/>
                  </a:ext>
                </a:extLst>
              </a:tr>
              <a:tr h="717381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Laws of Indices</a:t>
                      </a:r>
                    </a:p>
                  </a:txBody>
                  <a:tcPr marL="137160" marR="137160" marT="137160" marB="13716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2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3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4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444792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2675470"/>
                  </a:ext>
                </a:extLst>
              </a:tr>
              <a:tr h="717381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Times Tables</a:t>
                      </a:r>
                    </a:p>
                  </a:txBody>
                  <a:tcPr marL="137160" marR="137160" marT="137160" marB="13716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2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3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4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841895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r"/>
                      <a:endParaRPr lang="en-US" sz="24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8883563"/>
                  </a:ext>
                </a:extLst>
              </a:tr>
              <a:tr h="717381"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Calculate Cleverly</a:t>
                      </a:r>
                    </a:p>
                  </a:txBody>
                  <a:tcPr marL="137160" marR="137160" marT="137160" marB="13716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2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3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4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987112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86E7063-8AE8-491B-E4E9-8F1004F363AB}"/>
              </a:ext>
            </a:extLst>
          </p:cNvPr>
          <p:cNvSpPr txBox="1"/>
          <p:nvPr/>
        </p:nvSpPr>
        <p:spPr>
          <a:xfrm>
            <a:off x="0" y="2863222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rgbClr val="C00000"/>
                </a:solidFill>
              </a:rPr>
              <a:t>Solutions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F399AD-9CD5-95DB-EDB1-5F692BDBF239}"/>
              </a:ext>
            </a:extLst>
          </p:cNvPr>
          <p:cNvCxnSpPr/>
          <p:nvPr/>
        </p:nvCxnSpPr>
        <p:spPr>
          <a:xfrm>
            <a:off x="-782256" y="8185837"/>
            <a:ext cx="81948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3">
                <a:extLst>
                  <a:ext uri="{FF2B5EF4-FFF2-40B4-BE49-F238E27FC236}">
                    <a16:creationId xmlns:a16="http://schemas.microsoft.com/office/drawing/2014/main" id="{EEC5CE36-7F3C-076C-B09F-5F5FDE0E17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8895185"/>
                  </p:ext>
                </p:extLst>
              </p:nvPr>
            </p:nvGraphicFramePr>
            <p:xfrm>
              <a:off x="0" y="8440014"/>
              <a:ext cx="6828256" cy="125925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6005">
                      <a:extLst>
                        <a:ext uri="{9D8B030D-6E8A-4147-A177-3AD203B41FA5}">
                          <a16:colId xmlns:a16="http://schemas.microsoft.com/office/drawing/2014/main" val="3138608642"/>
                        </a:ext>
                      </a:extLst>
                    </a:gridCol>
                    <a:gridCol w="1481412">
                      <a:extLst>
                        <a:ext uri="{9D8B030D-6E8A-4147-A177-3AD203B41FA5}">
                          <a16:colId xmlns:a16="http://schemas.microsoft.com/office/drawing/2014/main" val="1903686525"/>
                        </a:ext>
                      </a:extLst>
                    </a:gridCol>
                    <a:gridCol w="596005">
                      <a:extLst>
                        <a:ext uri="{9D8B030D-6E8A-4147-A177-3AD203B41FA5}">
                          <a16:colId xmlns:a16="http://schemas.microsoft.com/office/drawing/2014/main" val="2053618535"/>
                        </a:ext>
                      </a:extLst>
                    </a:gridCol>
                    <a:gridCol w="1481412">
                      <a:extLst>
                        <a:ext uri="{9D8B030D-6E8A-4147-A177-3AD203B41FA5}">
                          <a16:colId xmlns:a16="http://schemas.microsoft.com/office/drawing/2014/main" val="3805363173"/>
                        </a:ext>
                      </a:extLst>
                    </a:gridCol>
                    <a:gridCol w="596005">
                      <a:extLst>
                        <a:ext uri="{9D8B030D-6E8A-4147-A177-3AD203B41FA5}">
                          <a16:colId xmlns:a16="http://schemas.microsoft.com/office/drawing/2014/main" val="2464803014"/>
                        </a:ext>
                      </a:extLst>
                    </a:gridCol>
                    <a:gridCol w="1481412">
                      <a:extLst>
                        <a:ext uri="{9D8B030D-6E8A-4147-A177-3AD203B41FA5}">
                          <a16:colId xmlns:a16="http://schemas.microsoft.com/office/drawing/2014/main" val="822656766"/>
                        </a:ext>
                      </a:extLst>
                    </a:gridCol>
                    <a:gridCol w="596005">
                      <a:extLst>
                        <a:ext uri="{9D8B030D-6E8A-4147-A177-3AD203B41FA5}">
                          <a16:colId xmlns:a16="http://schemas.microsoft.com/office/drawing/2014/main" val="2861374614"/>
                        </a:ext>
                      </a:extLst>
                    </a:gridCol>
                  </a:tblGrid>
                  <a:tr h="629628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US" sz="2800" b="1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/>
                            <a:t>9.6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US" sz="2800" b="1" dirty="0"/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/>
                            <a:t>9.7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US" sz="2800" b="1" dirty="0"/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/>
                            <a:t>9.8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US" sz="2800" b="1" dirty="0"/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987343953"/>
                      </a:ext>
                    </a:extLst>
                  </a:tr>
                  <a:tr h="629628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Straight Line Graphs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Calculations with Standard Form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Volume and Surface Area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99109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3">
                <a:extLst>
                  <a:ext uri="{FF2B5EF4-FFF2-40B4-BE49-F238E27FC236}">
                    <a16:creationId xmlns:a16="http://schemas.microsoft.com/office/drawing/2014/main" id="{EEC5CE36-7F3C-076C-B09F-5F5FDE0E17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8895185"/>
                  </p:ext>
                </p:extLst>
              </p:nvPr>
            </p:nvGraphicFramePr>
            <p:xfrm>
              <a:off x="0" y="8440014"/>
              <a:ext cx="6828256" cy="125925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6005">
                      <a:extLst>
                        <a:ext uri="{9D8B030D-6E8A-4147-A177-3AD203B41FA5}">
                          <a16:colId xmlns:a16="http://schemas.microsoft.com/office/drawing/2014/main" val="3138608642"/>
                        </a:ext>
                      </a:extLst>
                    </a:gridCol>
                    <a:gridCol w="1481412">
                      <a:extLst>
                        <a:ext uri="{9D8B030D-6E8A-4147-A177-3AD203B41FA5}">
                          <a16:colId xmlns:a16="http://schemas.microsoft.com/office/drawing/2014/main" val="1903686525"/>
                        </a:ext>
                      </a:extLst>
                    </a:gridCol>
                    <a:gridCol w="596005">
                      <a:extLst>
                        <a:ext uri="{9D8B030D-6E8A-4147-A177-3AD203B41FA5}">
                          <a16:colId xmlns:a16="http://schemas.microsoft.com/office/drawing/2014/main" val="2053618535"/>
                        </a:ext>
                      </a:extLst>
                    </a:gridCol>
                    <a:gridCol w="1481412">
                      <a:extLst>
                        <a:ext uri="{9D8B030D-6E8A-4147-A177-3AD203B41FA5}">
                          <a16:colId xmlns:a16="http://schemas.microsoft.com/office/drawing/2014/main" val="3805363173"/>
                        </a:ext>
                      </a:extLst>
                    </a:gridCol>
                    <a:gridCol w="596005">
                      <a:extLst>
                        <a:ext uri="{9D8B030D-6E8A-4147-A177-3AD203B41FA5}">
                          <a16:colId xmlns:a16="http://schemas.microsoft.com/office/drawing/2014/main" val="2464803014"/>
                        </a:ext>
                      </a:extLst>
                    </a:gridCol>
                    <a:gridCol w="1481412">
                      <a:extLst>
                        <a:ext uri="{9D8B030D-6E8A-4147-A177-3AD203B41FA5}">
                          <a16:colId xmlns:a16="http://schemas.microsoft.com/office/drawing/2014/main" val="822656766"/>
                        </a:ext>
                      </a:extLst>
                    </a:gridCol>
                    <a:gridCol w="596005">
                      <a:extLst>
                        <a:ext uri="{9D8B030D-6E8A-4147-A177-3AD203B41FA5}">
                          <a16:colId xmlns:a16="http://schemas.microsoft.com/office/drawing/2014/main" val="2861374614"/>
                        </a:ext>
                      </a:extLst>
                    </a:gridCol>
                  </a:tblGrid>
                  <a:tr h="629628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000" r="-1046809" b="-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/>
                            <a:t>9.6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48936" t="-1000" r="-697872" b="-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/>
                            <a:t>9.7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95745" t="-1000" r="-351064" b="-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/>
                            <a:t>9.8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44681" t="-1000" r="-2128" b="-3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7343953"/>
                      </a:ext>
                    </a:extLst>
                  </a:tr>
                  <a:tr h="629628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Straight Line Graphs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Calculations with Standard Form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Volume and Surface Area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991098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41601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9495E86-E0A3-1AD3-3FCF-7549AA83CD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2921809"/>
                  </p:ext>
                </p:extLst>
              </p:nvPr>
            </p:nvGraphicFramePr>
            <p:xfrm>
              <a:off x="0" y="-1"/>
              <a:ext cx="6858000" cy="482664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3746342252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3211705695"/>
                        </a:ext>
                      </a:extLst>
                    </a:gridCol>
                  </a:tblGrid>
                  <a:tr h="2413322"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sz="1400" dirty="0"/>
                            <a:t>1. Solve:</a:t>
                          </a:r>
                          <a:br>
                            <a:rPr lang="en-US" sz="1400" dirty="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+2=2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+14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  <a:p>
                          <a:pPr marL="0" indent="0">
                            <a:buNone/>
                          </a:pPr>
                          <a:endParaRPr lang="en-US" sz="1400" dirty="0"/>
                        </a:p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4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4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2. Simplify: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−8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  <a:p>
                          <a:endParaRPr lang="en-US" sz="14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4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4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4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3161895"/>
                      </a:ext>
                    </a:extLst>
                  </a:tr>
                  <a:tr h="2413322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3.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     4. Calculate cleverly:</a:t>
                          </a:r>
                        </a:p>
                        <a:p>
                          <a:endParaRPr lang="en-US" sz="14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2.8×13+7.2×13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  <a:p>
                          <a:endParaRPr lang="en-US" sz="14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10×13</m:t>
                                </m:r>
                              </m:oMath>
                            </m:oMathPara>
                          </a14:m>
                          <a:endParaRPr lang="en-GB" sz="3600" b="0" dirty="0">
                            <a:solidFill>
                              <a:srgbClr val="C00000"/>
                            </a:solidFill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=130</m:t>
                                </m:r>
                              </m:oMath>
                            </m:oMathPara>
                          </a14:m>
                          <a:endParaRPr lang="en-US" sz="36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63361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9495E86-E0A3-1AD3-3FCF-7549AA83CD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2921809"/>
                  </p:ext>
                </p:extLst>
              </p:nvPr>
            </p:nvGraphicFramePr>
            <p:xfrm>
              <a:off x="0" y="-1"/>
              <a:ext cx="6858000" cy="482664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3746342252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3211705695"/>
                        </a:ext>
                      </a:extLst>
                    </a:gridCol>
                  </a:tblGrid>
                  <a:tr h="24133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0" r="-100741" b="-100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70" r="-741" b="-100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3161895"/>
                      </a:ext>
                    </a:extLst>
                  </a:tr>
                  <a:tr h="2413322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3.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70" t="-100000" r="-741" b="-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633613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60089D7B-F618-213A-1ECA-5F2A8DA2A805}"/>
              </a:ext>
            </a:extLst>
          </p:cNvPr>
          <p:cNvSpPr/>
          <p:nvPr/>
        </p:nvSpPr>
        <p:spPr>
          <a:xfrm>
            <a:off x="3213000" y="2176041"/>
            <a:ext cx="432000" cy="43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7C5205D6-1385-3DBB-C7D2-509F339CD6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1522011"/>
                  </p:ext>
                </p:extLst>
              </p:nvPr>
            </p:nvGraphicFramePr>
            <p:xfrm>
              <a:off x="0" y="5079356"/>
              <a:ext cx="6858000" cy="482664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3746342252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3211705695"/>
                        </a:ext>
                      </a:extLst>
                    </a:gridCol>
                  </a:tblGrid>
                  <a:tr h="2413322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1. Solve:</a:t>
                          </a:r>
                          <a:br>
                            <a:rPr lang="en-US" sz="1400" dirty="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+2=22+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  <a:p>
                          <a:endParaRPr lang="en-US" sz="1400" dirty="0"/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4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0" lang="en-GB" sz="4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=5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2. Simplify: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1000×</m:t>
                                </m:r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  <a:p>
                          <a:endParaRPr lang="en-US" sz="1400" dirty="0"/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GB" sz="4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GB" sz="4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kumimoji="0" lang="en-GB" sz="4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3161895"/>
                      </a:ext>
                    </a:extLst>
                  </a:tr>
                  <a:tr h="2413322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3.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     4. Calculate cleverly:</a:t>
                          </a:r>
                        </a:p>
                        <a:p>
                          <a:endParaRPr lang="en-US" sz="14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3.6×57+5.7×64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3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10×57</m:t>
                                </m:r>
                              </m:oMath>
                            </m:oMathPara>
                          </a14:m>
                          <a:endParaRPr kumimoji="0" lang="en-GB" sz="3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3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=570</m:t>
                                </m:r>
                              </m:oMath>
                            </m:oMathPara>
                          </a14:m>
                          <a:endParaRPr kumimoji="0" lang="en-US" sz="3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63361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7C5205D6-1385-3DBB-C7D2-509F339CD6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1522011"/>
                  </p:ext>
                </p:extLst>
              </p:nvPr>
            </p:nvGraphicFramePr>
            <p:xfrm>
              <a:off x="0" y="5079356"/>
              <a:ext cx="6858000" cy="482664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3746342252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3211705695"/>
                        </a:ext>
                      </a:extLst>
                    </a:gridCol>
                  </a:tblGrid>
                  <a:tr h="24133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70" t="-524" r="-100741" b="-100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70" t="-524" r="-741" b="-100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3161895"/>
                      </a:ext>
                    </a:extLst>
                  </a:tr>
                  <a:tr h="2413322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3.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70" t="-101053" r="-741" b="-10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633613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24D75C3E-CB25-AA7D-A548-0AE4E4ADAE83}"/>
              </a:ext>
            </a:extLst>
          </p:cNvPr>
          <p:cNvSpPr/>
          <p:nvPr/>
        </p:nvSpPr>
        <p:spPr>
          <a:xfrm>
            <a:off x="3213000" y="7255398"/>
            <a:ext cx="432000" cy="43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9">
                <a:extLst>
                  <a:ext uri="{FF2B5EF4-FFF2-40B4-BE49-F238E27FC236}">
                    <a16:creationId xmlns:a16="http://schemas.microsoft.com/office/drawing/2014/main" id="{246B835A-5923-B3BE-8BF9-76B4339CB2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3223111"/>
                  </p:ext>
                </p:extLst>
              </p:nvPr>
            </p:nvGraphicFramePr>
            <p:xfrm>
              <a:off x="468626" y="2526175"/>
              <a:ext cx="2540790" cy="2160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8158">
                      <a:extLst>
                        <a:ext uri="{9D8B030D-6E8A-4147-A177-3AD203B41FA5}">
                          <a16:colId xmlns:a16="http://schemas.microsoft.com/office/drawing/2014/main" val="3816154306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1590318265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911281890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55926412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3534024611"/>
                        </a:ext>
                      </a:extLst>
                    </a:gridCol>
                  </a:tblGrid>
                  <a:tr h="432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415619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48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42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320760659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238106709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287735771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64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56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535773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9">
                <a:extLst>
                  <a:ext uri="{FF2B5EF4-FFF2-40B4-BE49-F238E27FC236}">
                    <a16:creationId xmlns:a16="http://schemas.microsoft.com/office/drawing/2014/main" id="{246B835A-5923-B3BE-8BF9-76B4339CB2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3223111"/>
                  </p:ext>
                </p:extLst>
              </p:nvPr>
            </p:nvGraphicFramePr>
            <p:xfrm>
              <a:off x="468626" y="2526175"/>
              <a:ext cx="2540790" cy="2160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8158">
                      <a:extLst>
                        <a:ext uri="{9D8B030D-6E8A-4147-A177-3AD203B41FA5}">
                          <a16:colId xmlns:a16="http://schemas.microsoft.com/office/drawing/2014/main" val="3816154306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1590318265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911281890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55926412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3534024611"/>
                        </a:ext>
                      </a:extLst>
                    </a:gridCol>
                  </a:tblGrid>
                  <a:tr h="43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500" t="-2941" r="-410000" b="-42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415619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48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42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320760659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238106709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287735771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64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56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5357739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D01E4253-FAD5-1D20-C4A6-076D19942C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0713067"/>
                  </p:ext>
                </p:extLst>
              </p:nvPr>
            </p:nvGraphicFramePr>
            <p:xfrm>
              <a:off x="468626" y="7621687"/>
              <a:ext cx="2540790" cy="2160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8158">
                      <a:extLst>
                        <a:ext uri="{9D8B030D-6E8A-4147-A177-3AD203B41FA5}">
                          <a16:colId xmlns:a16="http://schemas.microsoft.com/office/drawing/2014/main" val="3816154306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1590318265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911281890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55926412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3534024611"/>
                        </a:ext>
                      </a:extLst>
                    </a:gridCol>
                  </a:tblGrid>
                  <a:tr h="432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415619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49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63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140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320760659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63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180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238106709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287735771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140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180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400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535773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D01E4253-FAD5-1D20-C4A6-076D19942C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0713067"/>
                  </p:ext>
                </p:extLst>
              </p:nvPr>
            </p:nvGraphicFramePr>
            <p:xfrm>
              <a:off x="468626" y="7621687"/>
              <a:ext cx="2540790" cy="2160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8158">
                      <a:extLst>
                        <a:ext uri="{9D8B030D-6E8A-4147-A177-3AD203B41FA5}">
                          <a16:colId xmlns:a16="http://schemas.microsoft.com/office/drawing/2014/main" val="3816154306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1590318265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911281890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55926412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3534024611"/>
                        </a:ext>
                      </a:extLst>
                    </a:gridCol>
                  </a:tblGrid>
                  <a:tr h="43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500" t="-5882" r="-410000" b="-42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415619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49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63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140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320760659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63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180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238106709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287735771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140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180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400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5357739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03533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9495E86-E0A3-1AD3-3FCF-7549AA83CD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8854797"/>
                  </p:ext>
                </p:extLst>
              </p:nvPr>
            </p:nvGraphicFramePr>
            <p:xfrm>
              <a:off x="0" y="-1"/>
              <a:ext cx="6858000" cy="482664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3746342252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3211705695"/>
                        </a:ext>
                      </a:extLst>
                    </a:gridCol>
                  </a:tblGrid>
                  <a:tr h="2413322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1. Solve:</a:t>
                          </a:r>
                          <a:br>
                            <a:rPr lang="en-US" sz="1400" dirty="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2−3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−18</m:t>
                                </m:r>
                              </m:oMath>
                            </m:oMathPara>
                          </a14:m>
                          <a:br>
                            <a:rPr lang="en-GB" sz="1400" dirty="0"/>
                          </a:br>
                          <a:endParaRPr lang="en-US" sz="1400" dirty="0"/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3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kumimoji="0" lang="en-GB" sz="3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=4</m:t>
                                </m:r>
                              </m:oMath>
                            </m:oMathPara>
                          </a14:m>
                          <a:endParaRPr kumimoji="0" lang="en-US" sz="3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2. Simplify:</a:t>
                          </a: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0.01×</m:t>
                                </m:r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GB" sz="3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GB" sz="3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kumimoji="0" lang="en-GB" sz="36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GB" sz="3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3161895"/>
                      </a:ext>
                    </a:extLst>
                  </a:tr>
                  <a:tr h="2413322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3.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     4. Cleverly, find the mean</a:t>
                          </a:r>
                        </a:p>
                        <a:p>
                          <a:endParaRPr lang="en-US" sz="14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4300, 4300, 4298, 4306 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  <a:p>
                          <a:endParaRPr lang="en-US" sz="14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4301−1, 4301−1, 4301−3, 4301+5</m:t>
                                </m:r>
                              </m:oMath>
                            </m:oMathPara>
                          </a14:m>
                          <a:br>
                            <a:rPr lang="en-GB" sz="1400" dirty="0">
                              <a:solidFill>
                                <a:srgbClr val="C00000"/>
                              </a:solidFill>
                            </a:rPr>
                          </a:br>
                          <a:endParaRPr lang="en-GB" sz="1400" dirty="0">
                            <a:solidFill>
                              <a:srgbClr val="C00000"/>
                            </a:solidFill>
                          </a:endParaRPr>
                        </a:p>
                        <a:p>
                          <a:endParaRPr lang="en-GB" sz="1400" dirty="0">
                            <a:solidFill>
                              <a:srgbClr val="C00000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2800" b="0" dirty="0">
                              <a:solidFill>
                                <a:srgbClr val="C00000"/>
                              </a:solidFill>
                            </a:rPr>
                            <a:t>Mean = </a:t>
                          </a:r>
                          <a14:m>
                            <m:oMath xmlns:m="http://schemas.openxmlformats.org/officeDocument/2006/math">
                              <m:r>
                                <a:rPr lang="en-GB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4301</m:t>
                              </m:r>
                            </m:oMath>
                          </a14:m>
                          <a:endParaRPr lang="en-US" sz="28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63361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B9495E86-E0A3-1AD3-3FCF-7549AA83CD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8854797"/>
                  </p:ext>
                </p:extLst>
              </p:nvPr>
            </p:nvGraphicFramePr>
            <p:xfrm>
              <a:off x="0" y="-1"/>
              <a:ext cx="6858000" cy="482664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3746342252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3211705695"/>
                        </a:ext>
                      </a:extLst>
                    </a:gridCol>
                  </a:tblGrid>
                  <a:tr h="24133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70" r="-100741" b="-100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70" r="-741" b="-100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3161895"/>
                      </a:ext>
                    </a:extLst>
                  </a:tr>
                  <a:tr h="2413322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3.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370" t="-100000" r="-741" b="-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633613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60089D7B-F618-213A-1ECA-5F2A8DA2A805}"/>
              </a:ext>
            </a:extLst>
          </p:cNvPr>
          <p:cNvSpPr/>
          <p:nvPr/>
        </p:nvSpPr>
        <p:spPr>
          <a:xfrm>
            <a:off x="3213000" y="2176041"/>
            <a:ext cx="432000" cy="43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7C5205D6-1385-3DBB-C7D2-509F339CD6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1790369"/>
                  </p:ext>
                </p:extLst>
              </p:nvPr>
            </p:nvGraphicFramePr>
            <p:xfrm>
              <a:off x="0" y="5079356"/>
              <a:ext cx="6858000" cy="482664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3746342252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3211705695"/>
                        </a:ext>
                      </a:extLst>
                    </a:gridCol>
                  </a:tblGrid>
                  <a:tr h="2413322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1. Solve:</a:t>
                          </a:r>
                          <a:br>
                            <a:rPr lang="en-US" sz="1400" dirty="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2−3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=20−9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  <a:p>
                          <a:endParaRPr lang="en-US" sz="14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3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US" sz="36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2. Simplify: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</m:sSup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×0.001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  <a:p>
                          <a:endParaRPr lang="en-US" sz="14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3161895"/>
                      </a:ext>
                    </a:extLst>
                  </a:tr>
                  <a:tr h="2413322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3.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     4. Cleverly, find the mean</a:t>
                          </a:r>
                        </a:p>
                        <a:p>
                          <a:endParaRPr lang="en-US" sz="14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2.5, 2.6, 2.8, 4.1 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  <a:p>
                          <a:endParaRPr lang="en-US" sz="1400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3−0.5, 3−0.4, 3−0.2, 3+1.1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rgbClr val="C00000"/>
                            </a:solidFill>
                          </a:endParaRPr>
                        </a:p>
                        <a:p>
                          <a:pPr algn="ctr"/>
                          <a:endParaRPr lang="en-US" sz="1400" dirty="0">
                            <a:solidFill>
                              <a:srgbClr val="C00000"/>
                            </a:solidFill>
                          </a:endParaRPr>
                        </a:p>
                        <a:p>
                          <a:pPr algn="ctr"/>
                          <a:r>
                            <a:rPr lang="en-US" sz="2800" dirty="0">
                              <a:solidFill>
                                <a:srgbClr val="C00000"/>
                              </a:solidFill>
                            </a:rPr>
                            <a:t>Mean =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8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63361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4">
                <a:extLst>
                  <a:ext uri="{FF2B5EF4-FFF2-40B4-BE49-F238E27FC236}">
                    <a16:creationId xmlns:a16="http://schemas.microsoft.com/office/drawing/2014/main" id="{7C5205D6-1385-3DBB-C7D2-509F339CD6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1790369"/>
                  </p:ext>
                </p:extLst>
              </p:nvPr>
            </p:nvGraphicFramePr>
            <p:xfrm>
              <a:off x="0" y="5079356"/>
              <a:ext cx="6858000" cy="482664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3746342252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3211705695"/>
                        </a:ext>
                      </a:extLst>
                    </a:gridCol>
                  </a:tblGrid>
                  <a:tr h="24133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70" t="-524" r="-100741" b="-100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370" t="-524" r="-741" b="-100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3161895"/>
                      </a:ext>
                    </a:extLst>
                  </a:tr>
                  <a:tr h="2413322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3.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370" t="-101053" r="-741" b="-10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633613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24D75C3E-CB25-AA7D-A548-0AE4E4ADAE83}"/>
              </a:ext>
            </a:extLst>
          </p:cNvPr>
          <p:cNvSpPr/>
          <p:nvPr/>
        </p:nvSpPr>
        <p:spPr>
          <a:xfrm>
            <a:off x="3213000" y="7255398"/>
            <a:ext cx="432000" cy="43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9">
                <a:extLst>
                  <a:ext uri="{FF2B5EF4-FFF2-40B4-BE49-F238E27FC236}">
                    <a16:creationId xmlns:a16="http://schemas.microsoft.com/office/drawing/2014/main" id="{F9F4F529-1AFE-DA74-93F4-9EBDA91F72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9254860"/>
                  </p:ext>
                </p:extLst>
              </p:nvPr>
            </p:nvGraphicFramePr>
            <p:xfrm>
              <a:off x="468626" y="2526175"/>
              <a:ext cx="2540790" cy="2160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8158">
                      <a:extLst>
                        <a:ext uri="{9D8B030D-6E8A-4147-A177-3AD203B41FA5}">
                          <a16:colId xmlns:a16="http://schemas.microsoft.com/office/drawing/2014/main" val="3816154306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1590318265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911281890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55926412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3534024611"/>
                        </a:ext>
                      </a:extLst>
                    </a:gridCol>
                  </a:tblGrid>
                  <a:tr h="432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0.5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0.25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2.5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415619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0.5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0.25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2.5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320760659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0.5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238106709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287735771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535773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9">
                <a:extLst>
                  <a:ext uri="{FF2B5EF4-FFF2-40B4-BE49-F238E27FC236}">
                    <a16:creationId xmlns:a16="http://schemas.microsoft.com/office/drawing/2014/main" id="{F9F4F529-1AFE-DA74-93F4-9EBDA91F72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9254860"/>
                  </p:ext>
                </p:extLst>
              </p:nvPr>
            </p:nvGraphicFramePr>
            <p:xfrm>
              <a:off x="468626" y="2526175"/>
              <a:ext cx="2540790" cy="2160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8158">
                      <a:extLst>
                        <a:ext uri="{9D8B030D-6E8A-4147-A177-3AD203B41FA5}">
                          <a16:colId xmlns:a16="http://schemas.microsoft.com/office/drawing/2014/main" val="3816154306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1590318265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911281890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55926412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3534024611"/>
                        </a:ext>
                      </a:extLst>
                    </a:gridCol>
                  </a:tblGrid>
                  <a:tr h="43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500" t="-2941" r="-410000" b="-42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0.5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0.25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2.5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415619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0.5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0.25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2.5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320760659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0.5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238106709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9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287735771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5357739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54BBF1DE-BF9C-FBB3-833E-E6B4F26FF6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9054778"/>
                  </p:ext>
                </p:extLst>
              </p:nvPr>
            </p:nvGraphicFramePr>
            <p:xfrm>
              <a:off x="468626" y="7621687"/>
              <a:ext cx="2540790" cy="2160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8158">
                      <a:extLst>
                        <a:ext uri="{9D8B030D-6E8A-4147-A177-3AD203B41FA5}">
                          <a16:colId xmlns:a16="http://schemas.microsoft.com/office/drawing/2014/main" val="3816154306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1590318265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911281890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55926412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3534024611"/>
                        </a:ext>
                      </a:extLst>
                    </a:gridCol>
                  </a:tblGrid>
                  <a:tr h="432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0.5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415619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132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5.5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-11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2.2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320760659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144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-12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2.4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238106709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180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7.5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-15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287735771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240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-20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535773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54BBF1DE-BF9C-FBB3-833E-E6B4F26FF6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9054778"/>
                  </p:ext>
                </p:extLst>
              </p:nvPr>
            </p:nvGraphicFramePr>
            <p:xfrm>
              <a:off x="468626" y="7621687"/>
              <a:ext cx="2540790" cy="2160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08158">
                      <a:extLst>
                        <a:ext uri="{9D8B030D-6E8A-4147-A177-3AD203B41FA5}">
                          <a16:colId xmlns:a16="http://schemas.microsoft.com/office/drawing/2014/main" val="3816154306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1590318265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911281890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55926412"/>
                        </a:ext>
                      </a:extLst>
                    </a:gridCol>
                    <a:gridCol w="508158">
                      <a:extLst>
                        <a:ext uri="{9D8B030D-6E8A-4147-A177-3AD203B41FA5}">
                          <a16:colId xmlns:a16="http://schemas.microsoft.com/office/drawing/2014/main" val="3534024611"/>
                        </a:ext>
                      </a:extLst>
                    </a:gridCol>
                  </a:tblGrid>
                  <a:tr h="43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500" t="-5882" r="-410000" b="-42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0.5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5000" t="-5882" r="-107500" b="-42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0.2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415619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11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132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5.5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-11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2.2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320760659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12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144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-12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2.4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238106709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15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180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7.5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-15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287735771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240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10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-20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5357739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85835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036FE0-32F0-FB1D-0390-4656B397D280}"/>
              </a:ext>
            </a:extLst>
          </p:cNvPr>
          <p:cNvSpPr txBox="1"/>
          <p:nvPr/>
        </p:nvSpPr>
        <p:spPr>
          <a:xfrm>
            <a:off x="0" y="0"/>
            <a:ext cx="4802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Task 1:</a:t>
            </a:r>
            <a:r>
              <a:rPr lang="en-US" dirty="0"/>
              <a:t> Converting To and From Standard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4658FB67-79F8-CF81-50D0-8206A7F476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6432023"/>
                  </p:ext>
                </p:extLst>
              </p:nvPr>
            </p:nvGraphicFramePr>
            <p:xfrm>
              <a:off x="112852" y="369331"/>
              <a:ext cx="6588890" cy="41100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294445">
                      <a:extLst>
                        <a:ext uri="{9D8B030D-6E8A-4147-A177-3AD203B41FA5}">
                          <a16:colId xmlns:a16="http://schemas.microsoft.com/office/drawing/2014/main" val="2679186558"/>
                        </a:ext>
                      </a:extLst>
                    </a:gridCol>
                    <a:gridCol w="3294445">
                      <a:extLst>
                        <a:ext uri="{9D8B030D-6E8A-4147-A177-3AD203B41FA5}">
                          <a16:colId xmlns:a16="http://schemas.microsoft.com/office/drawing/2014/main" val="289617515"/>
                        </a:ext>
                      </a:extLst>
                    </a:gridCol>
                  </a:tblGrid>
                  <a:tr h="4110072">
                    <a:tc>
                      <a:txBody>
                        <a:bodyPr/>
                        <a:lstStyle/>
                        <a:p>
                          <a:r>
                            <a:rPr lang="en-US" i="1" dirty="0"/>
                            <a:t>Jo has answered these questions </a:t>
                          </a:r>
                          <a:r>
                            <a:rPr lang="en-US" b="1" i="1" dirty="0"/>
                            <a:t>correctly</a:t>
                          </a:r>
                          <a:r>
                            <a:rPr lang="en-US" i="1" dirty="0"/>
                            <a:t>.</a:t>
                          </a:r>
                        </a:p>
                        <a:p>
                          <a:endParaRPr lang="en-US" dirty="0"/>
                        </a:p>
                        <a:p>
                          <a:pPr marL="342900" indent="-342900">
                            <a:buAutoNum type="alphaLcPeriod"/>
                          </a:pPr>
                          <a:r>
                            <a:rPr lang="en-US" dirty="0"/>
                            <a:t>Convert 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31 000 000</m:t>
                              </m:r>
                            </m:oMath>
                          </a14:m>
                          <a:r>
                            <a:rPr lang="en-US" dirty="0"/>
                            <a:t> to standard form.</a:t>
                          </a:r>
                        </a:p>
                        <a:p>
                          <a:pPr marL="342900" indent="-342900">
                            <a:buAutoNum type="alphaLcPeriod"/>
                          </a:pPr>
                          <a:endParaRPr lang="en-US" dirty="0"/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1800" b="0" i="0" dirty="0">
                              <a:latin typeface="Bradley Hand" pitchFamily="2" charset="77"/>
                            </a:rPr>
                            <a:t>31 000 000 = 3.1×10 000 000</a:t>
                          </a:r>
                          <a:r>
                            <a:rPr lang="en-GB" sz="1800" b="0" dirty="0">
                              <a:latin typeface="Bradley Hand" pitchFamily="2" charset="77"/>
                            </a:rPr>
                            <a:t> </a:t>
                          </a:r>
                          <a:br>
                            <a:rPr lang="en-GB" sz="1800" b="0" dirty="0">
                              <a:latin typeface="Bradley Hand" pitchFamily="2" charset="77"/>
                            </a:rPr>
                          </a:br>
                          <a:r>
                            <a:rPr lang="en-GB" sz="900" b="0" dirty="0">
                              <a:latin typeface="Bradley Hand" pitchFamily="2" charset="77"/>
                            </a:rPr>
                            <a:t> </a:t>
                          </a:r>
                          <a:endParaRPr lang="en-GB" sz="1800" b="0" dirty="0">
                            <a:latin typeface="Bradley Hand" pitchFamily="2" charset="77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1800" b="0" i="0" dirty="0">
                              <a:latin typeface="Bradley Hand" pitchFamily="2" charset="77"/>
                            </a:rPr>
                            <a:t>      = 3.1×10</a:t>
                          </a:r>
                          <a:r>
                            <a:rPr lang="en-GB" sz="1800" b="0" i="0" baseline="30000" dirty="0">
                              <a:latin typeface="Bradley Hand" pitchFamily="2" charset="77"/>
                            </a:rPr>
                            <a:t>7</a:t>
                          </a:r>
                          <a:r>
                            <a:rPr lang="en-US" sz="1800" b="0" dirty="0">
                              <a:latin typeface="Bradley Hand" pitchFamily="2" charset="77"/>
                            </a:rPr>
                            <a:t> </a:t>
                          </a:r>
                        </a:p>
                        <a:p>
                          <a:pPr marL="0" indent="0" algn="l">
                            <a:buNone/>
                          </a:pPr>
                          <a:endParaRPr lang="en-US" b="0" dirty="0"/>
                        </a:p>
                        <a:p>
                          <a:pPr marL="0" indent="0" algn="l">
                            <a:buNone/>
                          </a:pPr>
                          <a:endParaRPr lang="en-US" b="0" dirty="0"/>
                        </a:p>
                        <a:p>
                          <a:pPr marL="0" indent="0" algn="l">
                            <a:buNone/>
                          </a:pPr>
                          <a:endParaRPr lang="en-US" b="0" dirty="0"/>
                        </a:p>
                        <a:p>
                          <a:pPr marL="0" indent="0" algn="l">
                            <a:buNone/>
                          </a:pPr>
                          <a:endParaRPr lang="en-US" b="0" dirty="0"/>
                        </a:p>
                        <a:p>
                          <a:pPr marL="0" indent="0" algn="l">
                            <a:buNone/>
                          </a:pPr>
                          <a:r>
                            <a:rPr lang="en-US" b="0" dirty="0"/>
                            <a:t>b.    Write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2.6×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b="0" dirty="0"/>
                            <a:t> as an ordinary</a:t>
                          </a:r>
                          <a:r>
                            <a:rPr lang="en-US" b="0" baseline="0" dirty="0"/>
                            <a:t> number.</a:t>
                          </a:r>
                        </a:p>
                        <a:p>
                          <a:pPr marL="0" indent="0" algn="l">
                            <a:buNone/>
                          </a:pPr>
                          <a:endParaRPr lang="en-US" b="0" baseline="0" dirty="0"/>
                        </a:p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i="0" dirty="0">
                              <a:latin typeface="Bradley Hand" pitchFamily="2" charset="77"/>
                            </a:rPr>
                            <a:t>2.6×10</a:t>
                          </a:r>
                          <a:r>
                            <a:rPr lang="en-GB" sz="1800" b="0" i="0" baseline="30000" dirty="0">
                              <a:latin typeface="Bradley Hand" pitchFamily="2" charset="77"/>
                            </a:rPr>
                            <a:t>-5</a:t>
                          </a:r>
                          <a:r>
                            <a:rPr lang="en-GB" sz="1800" b="0" i="0" baseline="0" dirty="0">
                              <a:latin typeface="Bradley Hand" pitchFamily="2" charset="77"/>
                            </a:rPr>
                            <a:t> </a:t>
                          </a:r>
                          <a:r>
                            <a:rPr lang="en-GB" sz="1800" b="0" i="0" dirty="0">
                              <a:latin typeface="Bradley Hand" pitchFamily="2" charset="77"/>
                            </a:rPr>
                            <a:t>= 2.6×0.00001</a:t>
                          </a:r>
                          <a:br>
                            <a:rPr lang="en-GB" sz="1800" b="0" dirty="0">
                              <a:latin typeface="Bradley Hand" pitchFamily="2" charset="77"/>
                            </a:rPr>
                          </a:br>
                          <a:r>
                            <a:rPr lang="en-GB" sz="1000" b="0" dirty="0">
                              <a:latin typeface="Bradley Hand" pitchFamily="2" charset="77"/>
                            </a:rPr>
                            <a:t> </a:t>
                          </a:r>
                          <a:endParaRPr lang="en-GB" sz="1800" b="0" dirty="0">
                            <a:latin typeface="Bradley Hand" pitchFamily="2" charset="77"/>
                          </a:endParaRPr>
                        </a:p>
                        <a:p>
                          <a:pPr marL="0" indent="0" algn="ctr">
                            <a:buNone/>
                          </a:pPr>
                          <a:r>
                            <a:rPr lang="en-GB" sz="1800" b="0" i="0" dirty="0">
                              <a:latin typeface="Bradley Hand" pitchFamily="2" charset="77"/>
                            </a:rPr>
                            <a:t>          = 0.000026</a:t>
                          </a:r>
                          <a:endParaRPr lang="en-US" sz="1600" b="0" baseline="0" dirty="0"/>
                        </a:p>
                        <a:p>
                          <a:pPr marL="0" indent="0" algn="l">
                            <a:buNone/>
                          </a:pPr>
                          <a:endParaRPr lang="en-US" b="0" baseline="0" dirty="0"/>
                        </a:p>
                        <a:p>
                          <a:pPr marL="0" indent="0" algn="l">
                            <a:buNone/>
                          </a:pPr>
                          <a:endParaRPr lang="en-US" b="0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i="1" dirty="0"/>
                            <a:t>Read the examples then answer the following.</a:t>
                          </a:r>
                        </a:p>
                        <a:p>
                          <a:endParaRPr lang="en-US" dirty="0"/>
                        </a:p>
                        <a:p>
                          <a:pPr marL="342900" indent="-342900">
                            <a:buAutoNum type="arabicPeriod"/>
                          </a:pPr>
                          <a:r>
                            <a:rPr lang="en-US" dirty="0"/>
                            <a:t>Jo’s friend says the answer is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31×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/>
                            <a:t>.</a:t>
                          </a:r>
                          <a:br>
                            <a:rPr lang="en-US" dirty="0"/>
                          </a:br>
                          <a:r>
                            <a:rPr lang="en-US" dirty="0"/>
                            <a:t>Explain why Jo’s friend is incorrect.</a:t>
                          </a:r>
                          <a:br>
                            <a:rPr lang="en-US" dirty="0"/>
                          </a:br>
                          <a:br>
                            <a:rPr lang="en-US" dirty="0"/>
                          </a:b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31×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>
                              <a:solidFill>
                                <a:srgbClr val="C00000"/>
                              </a:solidFill>
                            </a:rPr>
                            <a:t> is</a:t>
                          </a:r>
                          <a:r>
                            <a:rPr lang="en-US" baseline="0" dirty="0">
                              <a:solidFill>
                                <a:srgbClr val="C00000"/>
                              </a:solidFill>
                            </a:rPr>
                            <a:t> not in standard form.</a:t>
                          </a:r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  <a:p>
                          <a:pPr marL="342900" indent="-342900">
                            <a:buAutoNum type="arabicPeriod"/>
                          </a:pPr>
                          <a:endParaRPr lang="en-US" dirty="0"/>
                        </a:p>
                        <a:p>
                          <a:pPr marL="342900" indent="-342900">
                            <a:buAutoNum type="arabicPeriod"/>
                          </a:pPr>
                          <a:r>
                            <a:rPr lang="en-US" dirty="0"/>
                            <a:t>What if Jo were asked to convert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310 000 000</m:t>
                              </m:r>
                              <m: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?</m:t>
                              </m:r>
                            </m:oMath>
                          </a14:m>
                          <a:br>
                            <a:rPr lang="en-GB" dirty="0"/>
                          </a:br>
                          <a:br>
                            <a:rPr lang="en-GB" dirty="0"/>
                          </a:b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3.1×100 000 000=3.1×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  <a:p>
                          <a:pPr marL="342900" indent="-342900">
                            <a:buAutoNum type="arabicPeriod"/>
                          </a:pPr>
                          <a:endParaRPr lang="en-US" dirty="0"/>
                        </a:p>
                        <a:p>
                          <a:pPr marL="342900" indent="-342900">
                            <a:buAutoNum type="arabicPeriod"/>
                          </a:pPr>
                          <a:r>
                            <a:rPr lang="en-US" dirty="0"/>
                            <a:t>What number would be </a:t>
                          </a: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3.1×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/>
                            <a:t> when</a:t>
                          </a:r>
                          <a:r>
                            <a:rPr lang="en-US" baseline="0" dirty="0"/>
                            <a:t> written in standard form?</a:t>
                          </a:r>
                          <a:br>
                            <a:rPr lang="en-US" baseline="0" dirty="0"/>
                          </a:br>
                          <a:br>
                            <a:rPr lang="en-US" baseline="0" dirty="0"/>
                          </a:br>
                          <a14:m>
                            <m:oMath xmlns:m="http://schemas.openxmlformats.org/officeDocument/2006/math">
                              <m:r>
                                <a:rPr lang="en-GB" b="0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0.00031</m:t>
                              </m:r>
                            </m:oMath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  <a:p>
                          <a:pPr marL="342900" indent="-342900">
                            <a:buAutoNum type="arabicPeriod"/>
                          </a:pPr>
                          <a:endParaRPr lang="en-US" dirty="0"/>
                        </a:p>
                        <a:p>
                          <a:pPr marL="342900" indent="-342900">
                            <a:buAutoNum type="arabicPeriod"/>
                          </a:pPr>
                          <a:endParaRPr lang="en-US" dirty="0"/>
                        </a:p>
                      </a:txBody>
                      <a:tcPr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7443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4658FB67-79F8-CF81-50D0-8206A7F476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6432023"/>
                  </p:ext>
                </p:extLst>
              </p:nvPr>
            </p:nvGraphicFramePr>
            <p:xfrm>
              <a:off x="112852" y="369331"/>
              <a:ext cx="6588890" cy="411007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294445">
                      <a:extLst>
                        <a:ext uri="{9D8B030D-6E8A-4147-A177-3AD203B41FA5}">
                          <a16:colId xmlns:a16="http://schemas.microsoft.com/office/drawing/2014/main" val="2679186558"/>
                        </a:ext>
                      </a:extLst>
                    </a:gridCol>
                    <a:gridCol w="3294445">
                      <a:extLst>
                        <a:ext uri="{9D8B030D-6E8A-4147-A177-3AD203B41FA5}">
                          <a16:colId xmlns:a16="http://schemas.microsoft.com/office/drawing/2014/main" val="289617515"/>
                        </a:ext>
                      </a:extLst>
                    </a:gridCol>
                  </a:tblGrid>
                  <a:tr h="41100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85" t="-617" r="-101154" b="-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385" t="-617" r="-1154" b="-9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74434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41D4388-4EB4-112F-921B-2B4C65C70A20}"/>
              </a:ext>
            </a:extLst>
          </p:cNvPr>
          <p:cNvSpPr txBox="1"/>
          <p:nvPr/>
        </p:nvSpPr>
        <p:spPr>
          <a:xfrm>
            <a:off x="0" y="4608746"/>
            <a:ext cx="2306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Task 2:</a:t>
            </a:r>
            <a:r>
              <a:rPr lang="en-US" dirty="0"/>
              <a:t> Fill in the gaps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24E6D91F-B59F-91BA-B345-0E3E92B9B8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2912082"/>
                  </p:ext>
                </p:extLst>
              </p:nvPr>
            </p:nvGraphicFramePr>
            <p:xfrm>
              <a:off x="125953" y="5092106"/>
              <a:ext cx="6575791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73029">
                      <a:extLst>
                        <a:ext uri="{9D8B030D-6E8A-4147-A177-3AD203B41FA5}">
                          <a16:colId xmlns:a16="http://schemas.microsoft.com/office/drawing/2014/main" val="3158971468"/>
                        </a:ext>
                      </a:extLst>
                    </a:gridCol>
                    <a:gridCol w="1573029">
                      <a:extLst>
                        <a:ext uri="{9D8B030D-6E8A-4147-A177-3AD203B41FA5}">
                          <a16:colId xmlns:a16="http://schemas.microsoft.com/office/drawing/2014/main" val="2742269707"/>
                        </a:ext>
                      </a:extLst>
                    </a:gridCol>
                    <a:gridCol w="283675">
                      <a:extLst>
                        <a:ext uri="{9D8B030D-6E8A-4147-A177-3AD203B41FA5}">
                          <a16:colId xmlns:a16="http://schemas.microsoft.com/office/drawing/2014/main" val="2338111591"/>
                        </a:ext>
                      </a:extLst>
                    </a:gridCol>
                    <a:gridCol w="1573029">
                      <a:extLst>
                        <a:ext uri="{9D8B030D-6E8A-4147-A177-3AD203B41FA5}">
                          <a16:colId xmlns:a16="http://schemas.microsoft.com/office/drawing/2014/main" val="2532263705"/>
                        </a:ext>
                      </a:extLst>
                    </a:gridCol>
                    <a:gridCol w="1573029">
                      <a:extLst>
                        <a:ext uri="{9D8B030D-6E8A-4147-A177-3AD203B41FA5}">
                          <a16:colId xmlns:a16="http://schemas.microsoft.com/office/drawing/2014/main" val="11432367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Ordinary Number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Standard Form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dirty="0"/>
                            <a:t>Ordinary Number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Standard Form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28794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64000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6.4×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dirty="0">
                              <a:solidFill>
                                <a:srgbClr val="C00000"/>
                              </a:solidFill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0.0000461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4.61×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dirty="0">
                              <a:solidFill>
                                <a:srgbClr val="C00000"/>
                              </a:solidFill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8019578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6.4×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dirty="0">
                              <a:solidFill>
                                <a:srgbClr val="C00000"/>
                              </a:solidFill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4610000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4.61×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dirty="0">
                              <a:solidFill>
                                <a:srgbClr val="C00000"/>
                              </a:solidFill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87272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0.64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6.4×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dirty="0">
                              <a:solidFill>
                                <a:srgbClr val="C00000"/>
                              </a:solidFill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75200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7.52×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0043460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0.000064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6.4×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dirty="0">
                              <a:solidFill>
                                <a:srgbClr val="C00000"/>
                              </a:solidFill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0.000752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7.52×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3326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0.000046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4.6×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dirty="0">
                              <a:solidFill>
                                <a:srgbClr val="C00000"/>
                              </a:solidFill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0.0007502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7.502×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6857188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24E6D91F-B59F-91BA-B345-0E3E92B9B8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2912082"/>
                  </p:ext>
                </p:extLst>
              </p:nvPr>
            </p:nvGraphicFramePr>
            <p:xfrm>
              <a:off x="125953" y="5092106"/>
              <a:ext cx="6575791" cy="2225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73029">
                      <a:extLst>
                        <a:ext uri="{9D8B030D-6E8A-4147-A177-3AD203B41FA5}">
                          <a16:colId xmlns:a16="http://schemas.microsoft.com/office/drawing/2014/main" val="3158971468"/>
                        </a:ext>
                      </a:extLst>
                    </a:gridCol>
                    <a:gridCol w="1573029">
                      <a:extLst>
                        <a:ext uri="{9D8B030D-6E8A-4147-A177-3AD203B41FA5}">
                          <a16:colId xmlns:a16="http://schemas.microsoft.com/office/drawing/2014/main" val="2742269707"/>
                        </a:ext>
                      </a:extLst>
                    </a:gridCol>
                    <a:gridCol w="283675">
                      <a:extLst>
                        <a:ext uri="{9D8B030D-6E8A-4147-A177-3AD203B41FA5}">
                          <a16:colId xmlns:a16="http://schemas.microsoft.com/office/drawing/2014/main" val="2338111591"/>
                        </a:ext>
                      </a:extLst>
                    </a:gridCol>
                    <a:gridCol w="1573029">
                      <a:extLst>
                        <a:ext uri="{9D8B030D-6E8A-4147-A177-3AD203B41FA5}">
                          <a16:colId xmlns:a16="http://schemas.microsoft.com/office/drawing/2014/main" val="2532263705"/>
                        </a:ext>
                      </a:extLst>
                    </a:gridCol>
                    <a:gridCol w="1573029">
                      <a:extLst>
                        <a:ext uri="{9D8B030D-6E8A-4147-A177-3AD203B41FA5}">
                          <a16:colId xmlns:a16="http://schemas.microsoft.com/office/drawing/2014/main" val="114323677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Ordinary Number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Standard Form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dirty="0"/>
                            <a:t>Ordinary Number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/>
                            <a:t>Standard Form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28794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64000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00806" t="-106897" r="-220968" b="-4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0.0000461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319355" t="-106897" r="-2419" b="-4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19578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00806" t="-200000" r="-22096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4610000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319355" t="-200000" r="-2419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87272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0.64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00806" t="-310345" r="-220968" b="-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75200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319355" t="-310345" r="-2419" b="-2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43460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0.000064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00806" t="-396667" r="-220968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0.000752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319355" t="-396667" r="-2419" b="-1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3326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0.000046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806" t="-513793" r="-220968" b="-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0.0007502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19355" t="-513793" r="-2419" b="-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857188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A83881D-59CE-C305-82D4-0EC4401BEBC1}"/>
              </a:ext>
            </a:extLst>
          </p:cNvPr>
          <p:cNvSpPr txBox="1"/>
          <p:nvPr/>
        </p:nvSpPr>
        <p:spPr>
          <a:xfrm>
            <a:off x="0" y="7425061"/>
            <a:ext cx="5556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Task 3:</a:t>
            </a:r>
            <a:r>
              <a:rPr lang="en-US" dirty="0"/>
              <a:t> Explain why each number is not in standard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9">
                <a:extLst>
                  <a:ext uri="{FF2B5EF4-FFF2-40B4-BE49-F238E27FC236}">
                    <a16:creationId xmlns:a16="http://schemas.microsoft.com/office/drawing/2014/main" id="{E52F95AD-057C-5E41-513C-4FF8628D6D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1094353"/>
                  </p:ext>
                </p:extLst>
              </p:nvPr>
            </p:nvGraphicFramePr>
            <p:xfrm>
              <a:off x="112852" y="7842201"/>
              <a:ext cx="6575792" cy="196155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65477">
                      <a:extLst>
                        <a:ext uri="{9D8B030D-6E8A-4147-A177-3AD203B41FA5}">
                          <a16:colId xmlns:a16="http://schemas.microsoft.com/office/drawing/2014/main" val="1829456047"/>
                        </a:ext>
                      </a:extLst>
                    </a:gridCol>
                    <a:gridCol w="5010315">
                      <a:extLst>
                        <a:ext uri="{9D8B030D-6E8A-4147-A177-3AD203B41FA5}">
                          <a16:colId xmlns:a16="http://schemas.microsoft.com/office/drawing/2014/main" val="984532735"/>
                        </a:ext>
                      </a:extLst>
                    </a:gridCol>
                  </a:tblGrid>
                  <a:tr h="3923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65×</m:t>
                                </m:r>
                                <m:sSup>
                                  <m:sSup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The significand is greater than 10.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3736987"/>
                      </a:ext>
                    </a:extLst>
                  </a:tr>
                  <a:tr h="3923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6.5×</m:t>
                                </m:r>
                                <m:sSup>
                                  <m:sSup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The base of the power is not 10.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531886295"/>
                      </a:ext>
                    </a:extLst>
                  </a:tr>
                  <a:tr h="3923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6.5×</m:t>
                                </m:r>
                                <m:sSup>
                                  <m:sSup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3.8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The index of the power is not an integer.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4076913"/>
                      </a:ext>
                    </a:extLst>
                  </a:tr>
                  <a:tr h="3923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0.65×</m:t>
                                </m:r>
                                <m:sSup>
                                  <m:sSup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The significand is less than 1.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605967441"/>
                      </a:ext>
                    </a:extLst>
                  </a:tr>
                  <a:tr h="3923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6.5+</m:t>
                                </m:r>
                                <m:sSup>
                                  <m:sSupPr>
                                    <m:ctrlP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There is an addition instead of a multiplication.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13220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9">
                <a:extLst>
                  <a:ext uri="{FF2B5EF4-FFF2-40B4-BE49-F238E27FC236}">
                    <a16:creationId xmlns:a16="http://schemas.microsoft.com/office/drawing/2014/main" id="{E52F95AD-057C-5E41-513C-4FF8628D6D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1094353"/>
                  </p:ext>
                </p:extLst>
              </p:nvPr>
            </p:nvGraphicFramePr>
            <p:xfrm>
              <a:off x="112852" y="7842201"/>
              <a:ext cx="6575792" cy="196155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65477">
                      <a:extLst>
                        <a:ext uri="{9D8B030D-6E8A-4147-A177-3AD203B41FA5}">
                          <a16:colId xmlns:a16="http://schemas.microsoft.com/office/drawing/2014/main" val="1829456047"/>
                        </a:ext>
                      </a:extLst>
                    </a:gridCol>
                    <a:gridCol w="5010315">
                      <a:extLst>
                        <a:ext uri="{9D8B030D-6E8A-4147-A177-3AD203B41FA5}">
                          <a16:colId xmlns:a16="http://schemas.microsoft.com/office/drawing/2014/main" val="984532735"/>
                        </a:ext>
                      </a:extLst>
                    </a:gridCol>
                  </a:tblGrid>
                  <a:tr h="3923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806" t="-3226" r="-320161" b="-4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The significand is greater than 10.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3736987"/>
                      </a:ext>
                    </a:extLst>
                  </a:tr>
                  <a:tr h="3923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806" t="-103226" r="-320161" b="-3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The base of the power is not 10.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531886295"/>
                      </a:ext>
                    </a:extLst>
                  </a:tr>
                  <a:tr h="3923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806" t="-203226" r="-320161" b="-2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The index of the power is not an integer.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4076913"/>
                      </a:ext>
                    </a:extLst>
                  </a:tr>
                  <a:tr h="3923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806" t="-303226" r="-320161" b="-1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The significand is less than 1.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605967441"/>
                      </a:ext>
                    </a:extLst>
                  </a:tr>
                  <a:tr h="3923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06" t="-403226" r="-320161" b="-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solidFill>
                                <a:srgbClr val="C00000"/>
                              </a:solidFill>
                            </a:rPr>
                            <a:t>There is an addition instead of a multiplication.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132202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69066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6382754-C92D-9249-71FA-FF067221F5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85303"/>
                  </p:ext>
                </p:extLst>
              </p:nvPr>
            </p:nvGraphicFramePr>
            <p:xfrm>
              <a:off x="151918" y="418082"/>
              <a:ext cx="6554165" cy="385807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28077">
                      <a:extLst>
                        <a:ext uri="{9D8B030D-6E8A-4147-A177-3AD203B41FA5}">
                          <a16:colId xmlns:a16="http://schemas.microsoft.com/office/drawing/2014/main" val="1775526282"/>
                        </a:ext>
                      </a:extLst>
                    </a:gridCol>
                    <a:gridCol w="1828077">
                      <a:extLst>
                        <a:ext uri="{9D8B030D-6E8A-4147-A177-3AD203B41FA5}">
                          <a16:colId xmlns:a16="http://schemas.microsoft.com/office/drawing/2014/main" val="2379105325"/>
                        </a:ext>
                      </a:extLst>
                    </a:gridCol>
                    <a:gridCol w="1516283">
                      <a:extLst>
                        <a:ext uri="{9D8B030D-6E8A-4147-A177-3AD203B41FA5}">
                          <a16:colId xmlns:a16="http://schemas.microsoft.com/office/drawing/2014/main" val="553969797"/>
                        </a:ext>
                      </a:extLst>
                    </a:gridCol>
                    <a:gridCol w="1381728">
                      <a:extLst>
                        <a:ext uri="{9D8B030D-6E8A-4147-A177-3AD203B41FA5}">
                          <a16:colId xmlns:a16="http://schemas.microsoft.com/office/drawing/2014/main" val="264321082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Question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Calculation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Answer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…in S. Form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21168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30000+2000</m:t>
                              </m:r>
                            </m:oMath>
                          </a14:m>
                          <a:r>
                            <a:rPr lang="en-US" sz="14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32000</m:t>
                              </m:r>
                            </m:oMath>
                          </a14:m>
                          <a:r>
                            <a:rPr lang="en-US" sz="14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3.2×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6104884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5.4×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5400−600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4800</m:t>
                                </m:r>
                              </m:oMath>
                            </m:oMathPara>
                          </a14:m>
                          <a:endParaRPr lang="en-US" sz="14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4.8×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88955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+6×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500+6000</m:t>
                              </m:r>
                            </m:oMath>
                          </a14:m>
                          <a:r>
                            <a:rPr lang="en-US" sz="14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6500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6.5×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197113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+4×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0.0009+0.004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0.0049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4.9×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56813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−2.4×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0.03−0.024</m:t>
                              </m:r>
                            </m:oMath>
                          </a14:m>
                          <a:r>
                            <a:rPr lang="en-US" sz="14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0.006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0154225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e.g.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+7×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endParaRPr lang="en-US" sz="14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e.g.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0.0008+0.00007</m:t>
                              </m:r>
                            </m:oMath>
                          </a14:m>
                          <a:endParaRPr lang="en-US" sz="14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0.00087</m:t>
                              </m:r>
                            </m:oMath>
                          </a14:m>
                          <a:r>
                            <a:rPr lang="en-US" sz="14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8.7×</m:t>
                                </m:r>
                                <m:sSup>
                                  <m:sSupPr>
                                    <m:ctrlPr>
                                      <a:rPr lang="en-GB" sz="1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45936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0" dirty="0">
                              <a:solidFill>
                                <a:srgbClr val="C00000"/>
                              </a:solidFill>
                              <a:ea typeface="Cambria Math" panose="02040503050406030204" pitchFamily="18" charset="0"/>
                            </a:rPr>
                            <a:t>e.g.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14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err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e.g</a:t>
                          </a:r>
                          <a:r>
                            <a:rPr lang="en-US" sz="14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3000−200</m:t>
                              </m:r>
                            </m:oMath>
                          </a14:m>
                          <a:endParaRPr lang="en-US" sz="14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2800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2.8×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425575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3000+200000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203000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2.03×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93430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43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2.03×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65678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6382754-C92D-9249-71FA-FF067221F5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85303"/>
                  </p:ext>
                </p:extLst>
              </p:nvPr>
            </p:nvGraphicFramePr>
            <p:xfrm>
              <a:off x="151918" y="418082"/>
              <a:ext cx="6554165" cy="385807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28077">
                      <a:extLst>
                        <a:ext uri="{9D8B030D-6E8A-4147-A177-3AD203B41FA5}">
                          <a16:colId xmlns:a16="http://schemas.microsoft.com/office/drawing/2014/main" val="1775526282"/>
                        </a:ext>
                      </a:extLst>
                    </a:gridCol>
                    <a:gridCol w="1828077">
                      <a:extLst>
                        <a:ext uri="{9D8B030D-6E8A-4147-A177-3AD203B41FA5}">
                          <a16:colId xmlns:a16="http://schemas.microsoft.com/office/drawing/2014/main" val="2379105325"/>
                        </a:ext>
                      </a:extLst>
                    </a:gridCol>
                    <a:gridCol w="1516283">
                      <a:extLst>
                        <a:ext uri="{9D8B030D-6E8A-4147-A177-3AD203B41FA5}">
                          <a16:colId xmlns:a16="http://schemas.microsoft.com/office/drawing/2014/main" val="553969797"/>
                        </a:ext>
                      </a:extLst>
                    </a:gridCol>
                    <a:gridCol w="1381728">
                      <a:extLst>
                        <a:ext uri="{9D8B030D-6E8A-4147-A177-3AD203B41FA5}">
                          <a16:colId xmlns:a16="http://schemas.microsoft.com/office/drawing/2014/main" val="264321082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Question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Calculation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Answer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…in S. Form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21168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694" t="-100000" r="-261111" b="-8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00000" t="-100000" r="-159310" b="-8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241667" t="-100000" r="-92500" b="-8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376147" t="-100000" r="-1835" b="-8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04884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694" t="-206897" r="-261111" b="-758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206897" r="-159310" b="-758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41667" t="-206897" r="-92500" b="-758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376147" t="-206897" r="-1835" b="-7586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88955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694" t="-306897" r="-261111" b="-658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306897" r="-159310" b="-658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41667" t="-306897" r="-92500" b="-658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376147" t="-306897" r="-1835" b="-6586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97113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694" t="-393333" r="-261111" b="-53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393333" r="-159310" b="-53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41667" t="-393333" r="-92500" b="-53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376147" t="-393333" r="-1835" b="-53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56813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694" t="-510345" r="-261111" b="-4551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510345" r="-159310" b="-4551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41667" t="-510345" r="-92500" b="-4551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376147" t="-510345" r="-1835" b="-4551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5422541"/>
                      </a:ext>
                    </a:extLst>
                  </a:tr>
                  <a:tr h="5205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694" t="-431707" r="-261111" b="-221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431707" r="-159310" b="-221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41667" t="-431707" r="-92500" b="-221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376147" t="-431707" r="-1835" b="-221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45936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694" t="-751724" r="-261111" b="-2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751724" r="-159310" b="-2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2800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376147" t="-751724" r="-1835" b="-2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5575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694" t="-823333" r="-261111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3000+200000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203000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376147" t="-823333" r="-1835" b="-10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93430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94" t="-955172" r="-261111" b="-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b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76147" t="-955172" r="-1835" b="-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656784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B693042-FE5F-9429-664E-ACCED3021B44}"/>
              </a:ext>
            </a:extLst>
          </p:cNvPr>
          <p:cNvSpPr txBox="1"/>
          <p:nvPr/>
        </p:nvSpPr>
        <p:spPr>
          <a:xfrm>
            <a:off x="0" y="0"/>
            <a:ext cx="474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Task 4:</a:t>
            </a:r>
            <a:r>
              <a:rPr lang="en-US" dirty="0"/>
              <a:t> Converting and Adding in Standard Form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36767C-493D-204F-81EF-A462B219BBD9}"/>
              </a:ext>
            </a:extLst>
          </p:cNvPr>
          <p:cNvSpPr txBox="1"/>
          <p:nvPr/>
        </p:nvSpPr>
        <p:spPr>
          <a:xfrm>
            <a:off x="0" y="4325810"/>
            <a:ext cx="5235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Task 5:</a:t>
            </a:r>
            <a:r>
              <a:rPr lang="en-US" dirty="0"/>
              <a:t> Adding in Standard Form Without Converting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5">
                <a:extLst>
                  <a:ext uri="{FF2B5EF4-FFF2-40B4-BE49-F238E27FC236}">
                    <a16:creationId xmlns:a16="http://schemas.microsoft.com/office/drawing/2014/main" id="{C0E5AEED-2DD3-D7C0-79A2-8F1688CC37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1408155"/>
                  </p:ext>
                </p:extLst>
              </p:nvPr>
            </p:nvGraphicFramePr>
            <p:xfrm>
              <a:off x="151918" y="4707105"/>
              <a:ext cx="6588890" cy="505149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294445">
                      <a:extLst>
                        <a:ext uri="{9D8B030D-6E8A-4147-A177-3AD203B41FA5}">
                          <a16:colId xmlns:a16="http://schemas.microsoft.com/office/drawing/2014/main" val="2679186558"/>
                        </a:ext>
                      </a:extLst>
                    </a:gridCol>
                    <a:gridCol w="3294445">
                      <a:extLst>
                        <a:ext uri="{9D8B030D-6E8A-4147-A177-3AD203B41FA5}">
                          <a16:colId xmlns:a16="http://schemas.microsoft.com/office/drawing/2014/main" val="289617515"/>
                        </a:ext>
                      </a:extLst>
                    </a:gridCol>
                  </a:tblGrid>
                  <a:tr h="5051491">
                    <a:tc>
                      <a:txBody>
                        <a:bodyPr/>
                        <a:lstStyle/>
                        <a:p>
                          <a:r>
                            <a:rPr lang="en-US" i="1" dirty="0"/>
                            <a:t>Toby has answered this question </a:t>
                          </a:r>
                          <a:r>
                            <a:rPr lang="en-US" b="1" i="1" dirty="0"/>
                            <a:t>correctly</a:t>
                          </a:r>
                          <a:r>
                            <a:rPr lang="en-US" i="1" dirty="0"/>
                            <a:t>.</a:t>
                          </a:r>
                        </a:p>
                        <a:p>
                          <a:endParaRPr lang="en-US" dirty="0"/>
                        </a:p>
                        <a:p>
                          <a:pPr marL="0" marR="0" lvl="0" indent="0" algn="l" defTabSz="37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</a:rPr>
                            <a:t>Calculate 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3×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43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+2×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b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</a:rPr>
                            <a:t>, leaving</a:t>
                          </a:r>
                          <a:r>
                            <a:rPr lang="en-GB" sz="1200" b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</a:rPr>
                            <a:t> your answer in standard form.</a:t>
                          </a:r>
                          <a:endParaRPr lang="en-GB" sz="1200" b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</a:endParaRPr>
                        </a:p>
                        <a:p>
                          <a:r>
                            <a:rPr lang="en-GB" sz="400" b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</a:rPr>
                            <a:t> </a:t>
                          </a:r>
                          <a:endParaRPr lang="en-GB" sz="1200" b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000" b="1" i="0" u="sng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Toby</a:t>
                          </a:r>
                          <a:endParaRPr kumimoji="0" lang="en-GB" sz="1600" b="1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2000" b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      3×10</a:t>
                          </a:r>
                          <a:r>
                            <a:rPr lang="en-GB" sz="2000" b="0" baseline="3000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43</a:t>
                          </a:r>
                          <a:r>
                            <a:rPr lang="en-GB" sz="2000" b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 + 2×10</a:t>
                          </a:r>
                          <a:r>
                            <a:rPr lang="en-GB" sz="2000" b="0" baseline="3000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45</a:t>
                          </a:r>
                        </a:p>
                        <a:p>
                          <a:pPr marL="457200" marR="0" lvl="1" indent="0" algn="l" defTabSz="914400" rtl="0" eaLnBrk="1" fontAlgn="auto" latinLnBrk="0" hangingPunct="1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= </a:t>
                          </a:r>
                          <a:r>
                            <a:rPr lang="en-GB" sz="2000" b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3×10</a:t>
                          </a:r>
                          <a:r>
                            <a:rPr lang="en-GB" sz="2000" b="0" baseline="3000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43</a:t>
                          </a:r>
                          <a:r>
                            <a:rPr lang="en-GB" sz="2000" b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 + 200×10</a:t>
                          </a:r>
                          <a:r>
                            <a:rPr lang="en-GB" sz="2000" b="0" baseline="3000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43</a:t>
                          </a:r>
                          <a:endParaRPr lang="en-GB" sz="2000" b="0" baseline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latin typeface="Bradley Hand" pitchFamily="2" charset="77"/>
                          </a:endParaRPr>
                        </a:p>
                        <a:p>
                          <a:pPr marL="457200" marR="0" lvl="1" indent="0" algn="l" defTabSz="914400" rtl="0" eaLnBrk="1" fontAlgn="auto" latinLnBrk="0" hangingPunct="1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= 203×10</a:t>
                          </a:r>
                          <a:r>
                            <a:rPr lang="en-GB" sz="2000" b="0" baseline="3000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43</a:t>
                          </a:r>
                          <a:endParaRPr lang="en-GB" sz="2000" b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latin typeface="Bradley Hand" pitchFamily="2" charset="77"/>
                          </a:endParaRPr>
                        </a:p>
                        <a:p>
                          <a:pPr marL="457200" marR="0" lvl="1" indent="0" algn="l" defTabSz="914400" rtl="0" eaLnBrk="1" fontAlgn="auto" latinLnBrk="0" hangingPunct="1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= 2.03×100</a:t>
                          </a:r>
                          <a:r>
                            <a:rPr lang="en-GB" sz="2000" b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×</a:t>
                          </a:r>
                          <a:r>
                            <a:rPr lang="en-GB" sz="2000" b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10</a:t>
                          </a:r>
                          <a:r>
                            <a:rPr lang="en-GB" sz="2000" b="0" baseline="3000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43</a:t>
                          </a:r>
                        </a:p>
                        <a:p>
                          <a:pPr marL="457200" marR="0" lvl="1" indent="0" algn="l" defTabSz="914400" rtl="0" eaLnBrk="1" fontAlgn="auto" latinLnBrk="0" hangingPunct="1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= 2.03</a:t>
                          </a:r>
                          <a:r>
                            <a:rPr lang="en-GB" sz="2000" b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×</a:t>
                          </a:r>
                          <a:r>
                            <a:rPr lang="en-GB" sz="2000" b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10</a:t>
                          </a:r>
                          <a:r>
                            <a:rPr lang="en-GB" sz="2000" b="0" baseline="3000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45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000" b="1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000" b="1" i="0" u="sng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Toby’s Friend</a:t>
                          </a:r>
                        </a:p>
                        <a:p>
                          <a:pPr marL="342900" marR="0" lvl="1" indent="0" algn="l" defTabSz="914400" rtl="0" eaLnBrk="1" fontAlgn="auto" latinLnBrk="0" hangingPunct="1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b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 </a:t>
                          </a:r>
                          <a:r>
                            <a:rPr lang="en-GB" sz="1800" b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3×10</a:t>
                          </a:r>
                          <a:r>
                            <a:rPr lang="en-GB" sz="1800" b="0" baseline="3000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43</a:t>
                          </a:r>
                          <a:r>
                            <a:rPr lang="en-GB" sz="1800" b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 + 2×10</a:t>
                          </a:r>
                          <a:r>
                            <a:rPr lang="en-GB" sz="1800" b="0" baseline="3000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45</a:t>
                          </a:r>
                        </a:p>
                        <a:p>
                          <a:pPr marL="457200" marR="0" lvl="1" indent="0" algn="l" defTabSz="914400" rtl="0" eaLnBrk="1" fontAlgn="auto" latinLnBrk="0" hangingPunct="1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00" b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 </a:t>
                          </a:r>
                          <a:br>
                            <a:rPr lang="en-GB" sz="1800" b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</a:br>
                          <a:r>
                            <a:rPr lang="en-GB" sz="1800" b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= </a:t>
                          </a:r>
                          <a:r>
                            <a:rPr lang="en-GB" sz="1800" b="0" baseline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latin typeface="Bradley Hand" pitchFamily="2" charset="77"/>
                            </a:rPr>
                            <a:t>0.03</a:t>
                          </a:r>
                          <a:r>
                            <a:rPr lang="en-GB" sz="1800" b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×10</a:t>
                          </a:r>
                          <a:r>
                            <a:rPr lang="en-GB" sz="1800" b="0" baseline="3000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45</a:t>
                          </a:r>
                          <a:r>
                            <a:rPr lang="en-GB" sz="1800" b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 + 2×10</a:t>
                          </a:r>
                          <a:r>
                            <a:rPr lang="en-GB" sz="1800" b="0" baseline="3000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45</a:t>
                          </a:r>
                        </a:p>
                        <a:p>
                          <a:pPr marL="457200" marR="0" lvl="1" indent="0" algn="l" defTabSz="914400" rtl="0" eaLnBrk="1" fontAlgn="auto" latinLnBrk="0" hangingPunct="1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000" b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 </a:t>
                          </a:r>
                          <a:br>
                            <a:rPr lang="en-GB" sz="1800" b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</a:br>
                          <a:r>
                            <a:rPr lang="en-GB" sz="1800" b="0" baseline="0" dirty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latin typeface="Bradley Hand" pitchFamily="2" charset="77"/>
                            </a:rPr>
                            <a:t>= </a:t>
                          </a:r>
                          <a:r>
                            <a:rPr lang="en-GB" sz="1800" b="0" baseline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latin typeface="Bradley Hand" pitchFamily="2" charset="77"/>
                            </a:rPr>
                            <a:t>2.03×</a:t>
                          </a:r>
                          <a:r>
                            <a:rPr lang="en-GB" sz="1800" b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latin typeface="Bradley Hand" pitchFamily="2" charset="77"/>
                            </a:rPr>
                            <a:t>10</a:t>
                          </a:r>
                          <a:r>
                            <a:rPr lang="en-GB" sz="1800" b="0" baseline="3000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latin typeface="Bradley Hand" pitchFamily="2" charset="77"/>
                            </a:rPr>
                            <a:t>45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i="1" dirty="0"/>
                            <a:t>Read the examples then answer the following.</a:t>
                          </a:r>
                        </a:p>
                        <a:p>
                          <a:endParaRPr lang="en-US" dirty="0"/>
                        </a:p>
                        <a:p>
                          <a:pPr marL="342900" indent="-342900">
                            <a:buAutoNum type="arabicPeriod"/>
                          </a:pPr>
                          <a:r>
                            <a:rPr lang="en-US" dirty="0"/>
                            <a:t>Why did Toby not leave his final answer as 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203×</m:t>
                              </m:r>
                              <m:sSup>
                                <m:sSup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  <m:t>43</m:t>
                                  </m:r>
                                </m:sup>
                              </m:sSup>
                              <m:r>
                                <a:rPr lang="en-GB" b="0" i="0" dirty="0" smtClean="0">
                                  <a:latin typeface="Cambria Math" panose="02040503050406030204" pitchFamily="18" charset="0"/>
                                </a:rPr>
                                <m:t>?</m:t>
                              </m:r>
                            </m:oMath>
                          </a14:m>
                          <a:br>
                            <a:rPr lang="en-GB" dirty="0"/>
                          </a:br>
                          <a:br>
                            <a:rPr lang="en-GB" dirty="0"/>
                          </a:br>
                          <a:r>
                            <a:rPr lang="en-GB" dirty="0">
                              <a:solidFill>
                                <a:srgbClr val="C00000"/>
                              </a:solidFill>
                            </a:rPr>
                            <a:t>That would not be in standard</a:t>
                          </a:r>
                          <a:r>
                            <a:rPr lang="en-GB" baseline="0" dirty="0">
                              <a:solidFill>
                                <a:srgbClr val="C00000"/>
                              </a:solidFill>
                            </a:rPr>
                            <a:t> form.</a:t>
                          </a:r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  <a:p>
                          <a:pPr marL="342900" indent="-342900">
                            <a:buAutoNum type="arabicPeriod"/>
                          </a:pPr>
                          <a:endParaRPr lang="en-US" dirty="0"/>
                        </a:p>
                        <a:p>
                          <a:pPr marL="342900" marR="0" lvl="0" indent="-34290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rabicPeriod"/>
                            <a:tabLst/>
                            <a:defRPr/>
                          </a:pPr>
                          <a:r>
                            <a:rPr lang="en-GB" sz="1400" dirty="0">
                              <a:latin typeface="+mn-lt"/>
                              <a:ea typeface="Cambria" panose="02040503050406030204" pitchFamily="18" charset="0"/>
                              <a:cs typeface="Calibri" panose="020F0502020204030204" pitchFamily="34" charset="0"/>
                            </a:rPr>
                            <a:t>Explain why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Calibri" panose="020F0502020204030204" pitchFamily="34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Calibri" panose="020F0502020204030204" pitchFamily="34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Calibri" panose="020F0502020204030204" pitchFamily="34" charset="0"/>
                                    </a:rPr>
                                    <m:t>45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dirty="0">
                              <a:latin typeface="+mn-lt"/>
                              <a:ea typeface="Cambria" panose="02040503050406030204" pitchFamily="18" charset="0"/>
                              <a:cs typeface="Calibri" panose="020F0502020204030204" pitchFamily="34" charset="0"/>
                            </a:rPr>
                            <a:t> is equal to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  <a:cs typeface="Calibri" panose="020F0502020204030204" pitchFamily="34" charset="0"/>
                                </a:rPr>
                                <m:t>200×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Calibri" panose="020F0502020204030204" pitchFamily="34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Calibri" panose="020F0502020204030204" pitchFamily="34" charset="0"/>
                                    </a:rPr>
                                    <m:t>43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dirty="0">
                              <a:latin typeface="+mn-lt"/>
                              <a:ea typeface="Cambria" panose="02040503050406030204" pitchFamily="18" charset="0"/>
                              <a:cs typeface="Calibri" panose="020F0502020204030204" pitchFamily="34" charset="0"/>
                            </a:rPr>
                            <a:t>. </a:t>
                          </a:r>
                          <a:br>
                            <a:rPr lang="en-GB" sz="1400" dirty="0">
                              <a:latin typeface="+mn-lt"/>
                              <a:ea typeface="Cambria" panose="02040503050406030204" pitchFamily="18" charset="0"/>
                              <a:cs typeface="Calibri" panose="020F0502020204030204" pitchFamily="34" charset="0"/>
                            </a:rPr>
                          </a:br>
                          <a:br>
                            <a:rPr lang="en-GB" sz="1400" dirty="0">
                              <a:latin typeface="+mn-lt"/>
                              <a:ea typeface="Cambria" panose="02040503050406030204" pitchFamily="18" charset="0"/>
                              <a:cs typeface="Calibri" panose="020F0502020204030204" pitchFamily="34" charset="0"/>
                            </a:rPr>
                          </a:br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200×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43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=2×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43</m:t>
                                  </m:r>
                                </m:sup>
                              </m:sSup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=2×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sup>
                              </m:sSup>
                            </m:oMath>
                          </a14:m>
                          <a:endParaRPr lang="en-US" dirty="0"/>
                        </a:p>
                        <a:p>
                          <a:pPr marL="342900" indent="-342900">
                            <a:buAutoNum type="arabicPeriod"/>
                          </a:pPr>
                          <a:endParaRPr lang="en-US" dirty="0"/>
                        </a:p>
                        <a:p>
                          <a:pPr marL="342900" indent="-342900">
                            <a:buAutoNum type="arabicPeriod"/>
                          </a:pPr>
                          <a:r>
                            <a:rPr lang="en-US" dirty="0"/>
                            <a:t>What </a:t>
                          </a:r>
                          <a:r>
                            <a:rPr lang="en-GB" dirty="0"/>
                            <a:t>if the question was to calculate</a:t>
                          </a:r>
                          <a:br>
                            <a:rPr lang="en-GB" dirty="0"/>
                          </a:b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43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46</m:t>
                                  </m:r>
                                </m:sup>
                              </m:sSup>
                            </m:oMath>
                          </a14:m>
                          <a:br>
                            <a:rPr lang="en-GB" dirty="0"/>
                          </a:br>
                          <a:br>
                            <a:rPr lang="en-GB" dirty="0"/>
                          </a:br>
                          <a14:m>
                            <m:oMath xmlns:m="http://schemas.openxmlformats.org/officeDocument/2006/math">
                              <m:r>
                                <a:rPr lang="en-GB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2.003×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  <a:p>
                          <a:pPr marL="342900" indent="-342900">
                            <a:buAutoNum type="arabicPeriod"/>
                          </a:pPr>
                          <a:endParaRPr lang="en-US" dirty="0"/>
                        </a:p>
                        <a:p>
                          <a:pPr marL="342900" marR="0" lvl="0" indent="-34290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rabicPeriod"/>
                            <a:tabLst/>
                            <a:defRPr/>
                          </a:pPr>
                          <a:r>
                            <a:rPr lang="en-GB" sz="1400" dirty="0">
                              <a:latin typeface="Calibri" panose="020F0502020204030204" pitchFamily="34" charset="0"/>
                              <a:ea typeface="Cambria" panose="02040503050406030204" pitchFamily="18" charset="0"/>
                              <a:cs typeface="Calibri" panose="020F0502020204030204" pitchFamily="34" charset="0"/>
                            </a:rPr>
                            <a:t>Toby’s friend uses a slightly different method for the same question.</a:t>
                          </a:r>
                          <a:br>
                            <a:rPr lang="en-GB" sz="1400" dirty="0">
                              <a:latin typeface="Calibri" panose="020F0502020204030204" pitchFamily="34" charset="0"/>
                              <a:ea typeface="Cambria" panose="02040503050406030204" pitchFamily="18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1400" dirty="0">
                              <a:latin typeface="Calibri" panose="020F0502020204030204" pitchFamily="34" charset="0"/>
                              <a:ea typeface="Cambria" panose="02040503050406030204" pitchFamily="18" charset="0"/>
                              <a:cs typeface="Calibri" panose="020F0502020204030204" pitchFamily="34" charset="0"/>
                            </a:rPr>
                            <a:t>Complete her answer.</a:t>
                          </a:r>
                          <a:br>
                            <a:rPr lang="en-GB" sz="1400" dirty="0">
                              <a:latin typeface="Calibri" panose="020F0502020204030204" pitchFamily="34" charset="0"/>
                              <a:ea typeface="Cambria" panose="02040503050406030204" pitchFamily="18" charset="0"/>
                              <a:cs typeface="Calibri" panose="020F0502020204030204" pitchFamily="34" charset="0"/>
                            </a:rPr>
                          </a:br>
                          <a:r>
                            <a:rPr lang="en-GB" sz="1400" dirty="0">
                              <a:latin typeface="Calibri" panose="020F0502020204030204" pitchFamily="34" charset="0"/>
                              <a:ea typeface="Cambria" panose="02040503050406030204" pitchFamily="18" charset="0"/>
                              <a:cs typeface="Calibri" panose="020F0502020204030204" pitchFamily="34" charset="0"/>
                            </a:rPr>
                            <a:t>Which method do you prefer? Why?</a:t>
                          </a:r>
                          <a:br>
                            <a:rPr lang="en-US" sz="1400" dirty="0">
                              <a:latin typeface="Calibri" panose="020F0502020204030204" pitchFamily="34" charset="0"/>
                              <a:ea typeface="Cambria" panose="02040503050406030204" pitchFamily="18" charset="0"/>
                              <a:cs typeface="Calibri" panose="020F0502020204030204" pitchFamily="34" charset="0"/>
                            </a:rPr>
                          </a:br>
                          <a:br>
                            <a:rPr lang="en-US" sz="1400" dirty="0">
                              <a:latin typeface="Calibri" panose="020F0502020204030204" pitchFamily="34" charset="0"/>
                              <a:ea typeface="Cambria" panose="02040503050406030204" pitchFamily="18" charset="0"/>
                              <a:cs typeface="Calibri" panose="020F0502020204030204" pitchFamily="34" charset="0"/>
                            </a:rPr>
                          </a:br>
                          <a:r>
                            <a:rPr lang="en-US" sz="14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ea typeface="Cambria" panose="02040503050406030204" pitchFamily="18" charset="0"/>
                              <a:cs typeface="Calibri" panose="020F0502020204030204" pitchFamily="34" charset="0"/>
                            </a:rPr>
                            <a:t>Toby’s friend does one less step.</a:t>
                          </a:r>
                          <a:endParaRPr lang="en-GB" sz="1400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ea typeface="Cambria" panose="02040503050406030204" pitchFamily="18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7443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5">
                <a:extLst>
                  <a:ext uri="{FF2B5EF4-FFF2-40B4-BE49-F238E27FC236}">
                    <a16:creationId xmlns:a16="http://schemas.microsoft.com/office/drawing/2014/main" id="{C0E5AEED-2DD3-D7C0-79A2-8F1688CC37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1408155"/>
                  </p:ext>
                </p:extLst>
              </p:nvPr>
            </p:nvGraphicFramePr>
            <p:xfrm>
              <a:off x="151918" y="4707105"/>
              <a:ext cx="6588890" cy="505149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294445">
                      <a:extLst>
                        <a:ext uri="{9D8B030D-6E8A-4147-A177-3AD203B41FA5}">
                          <a16:colId xmlns:a16="http://schemas.microsoft.com/office/drawing/2014/main" val="2679186558"/>
                        </a:ext>
                      </a:extLst>
                    </a:gridCol>
                    <a:gridCol w="3294445">
                      <a:extLst>
                        <a:ext uri="{9D8B030D-6E8A-4147-A177-3AD203B41FA5}">
                          <a16:colId xmlns:a16="http://schemas.microsoft.com/office/drawing/2014/main" val="289617515"/>
                        </a:ext>
                      </a:extLst>
                    </a:gridCol>
                  </a:tblGrid>
                  <a:tr h="50514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85" t="-251" r="-101154" b="-5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385" t="-251" r="-1154" b="-5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74434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12721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A36767C-493D-204F-81EF-A462B219BBD9}"/>
              </a:ext>
            </a:extLst>
          </p:cNvPr>
          <p:cNvSpPr txBox="1"/>
          <p:nvPr/>
        </p:nvSpPr>
        <p:spPr>
          <a:xfrm>
            <a:off x="0" y="0"/>
            <a:ext cx="4789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Task 6:</a:t>
            </a:r>
            <a:r>
              <a:rPr lang="en-US" dirty="0"/>
              <a:t> Adding and Subtracting in Standard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C31D5EE5-69D8-6A20-A554-99A80789AF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766766"/>
                  </p:ext>
                </p:extLst>
              </p:nvPr>
            </p:nvGraphicFramePr>
            <p:xfrm>
              <a:off x="67969" y="394732"/>
              <a:ext cx="6669976" cy="486306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47245">
                      <a:extLst>
                        <a:ext uri="{9D8B030D-6E8A-4147-A177-3AD203B41FA5}">
                          <a16:colId xmlns:a16="http://schemas.microsoft.com/office/drawing/2014/main" val="3644448662"/>
                        </a:ext>
                      </a:extLst>
                    </a:gridCol>
                    <a:gridCol w="1292368">
                      <a:extLst>
                        <a:ext uri="{9D8B030D-6E8A-4147-A177-3AD203B41FA5}">
                          <a16:colId xmlns:a16="http://schemas.microsoft.com/office/drawing/2014/main" val="3065410533"/>
                        </a:ext>
                      </a:extLst>
                    </a:gridCol>
                    <a:gridCol w="230490">
                      <a:extLst>
                        <a:ext uri="{9D8B030D-6E8A-4147-A177-3AD203B41FA5}">
                          <a16:colId xmlns:a16="http://schemas.microsoft.com/office/drawing/2014/main" val="1298004075"/>
                        </a:ext>
                      </a:extLst>
                    </a:gridCol>
                    <a:gridCol w="1907505">
                      <a:extLst>
                        <a:ext uri="{9D8B030D-6E8A-4147-A177-3AD203B41FA5}">
                          <a16:colId xmlns:a16="http://schemas.microsoft.com/office/drawing/2014/main" val="4095507538"/>
                        </a:ext>
                      </a:extLst>
                    </a:gridCol>
                    <a:gridCol w="1292368">
                      <a:extLst>
                        <a:ext uri="{9D8B030D-6E8A-4147-A177-3AD203B41FA5}">
                          <a16:colId xmlns:a16="http://schemas.microsoft.com/office/drawing/2014/main" val="641963830"/>
                        </a:ext>
                      </a:extLst>
                    </a:gridCol>
                  </a:tblGrid>
                  <a:tr h="4441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43</m:t>
                                  </m:r>
                                </m:sup>
                              </m:sSup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2.03×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solidFill>
                                <a:srgbClr val="C00000"/>
                              </a:solidFill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50" dirty="0">
                            <a:latin typeface="Nunito" pitchFamily="2" charset="77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19</m:t>
                                  </m:r>
                                </m:sup>
                              </m:sSup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+4×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4.06×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solidFill>
                                <a:srgbClr val="C00000"/>
                              </a:solidFill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260597"/>
                      </a:ext>
                    </a:extLst>
                  </a:tr>
                  <a:tr h="4441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ln>
                                    <a:noFill/>
                                  </a:ln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45</m:t>
                                  </m:r>
                                </m:sup>
                              </m:sSup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3.02×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solidFill>
                                <a:srgbClr val="C00000"/>
                              </a:solidFill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latin typeface="Nunito" pitchFamily="2" charset="77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ln>
                                    <a:noFill/>
                                  </a:ln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21</m:t>
                                  </m:r>
                                </m:sup>
                              </m:sSup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19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6.02×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solidFill>
                                <a:srgbClr val="C00000"/>
                              </a:solidFill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2788719"/>
                      </a:ext>
                    </a:extLst>
                  </a:tr>
                  <a:tr h="44091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ln>
                                    <a:noFill/>
                                  </a:ln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46</m:t>
                                  </m:r>
                                </m:sup>
                              </m:sSup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3.002×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solidFill>
                                <a:srgbClr val="C00000"/>
                              </a:solidFill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latin typeface="Nunito" pitchFamily="2" charset="77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ln>
                                    <a:noFill/>
                                  </a:ln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21</m:t>
                                  </m:r>
                                </m:sup>
                              </m:sSup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6.002×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solidFill>
                                <a:srgbClr val="C00000"/>
                              </a:solidFill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723420"/>
                      </a:ext>
                    </a:extLst>
                  </a:tr>
                  <a:tr h="44091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ln>
                                    <a:noFill/>
                                  </a:ln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46</m:t>
                                  </m:r>
                                </m:sup>
                              </m:sSup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2.998×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solidFill>
                                <a:srgbClr val="C00000"/>
                              </a:solidFill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latin typeface="Nunito" pitchFamily="2" charset="77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ln>
                                    <a:noFill/>
                                  </a:ln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21</m:t>
                                  </m:r>
                                </m:sup>
                              </m:sSup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5.998×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solidFill>
                                <a:srgbClr val="C00000"/>
                              </a:solidFill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2796430"/>
                      </a:ext>
                    </a:extLst>
                  </a:tr>
                  <a:tr h="44091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ln>
                                    <a:noFill/>
                                  </a:ln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3.9</m:t>
                              </m:r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46</m:t>
                                  </m:r>
                                </m:sup>
                              </m:sSup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3.902×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solidFill>
                                <a:srgbClr val="C00000"/>
                              </a:solidFill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latin typeface="Nunito" pitchFamily="2" charset="77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ln>
                                    <a:noFill/>
                                  </a:ln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21</m:t>
                                  </m:r>
                                </m:sup>
                              </m:sSup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+2.1×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6.0021×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solidFill>
                                <a:srgbClr val="C00000"/>
                              </a:solidFill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2603337"/>
                      </a:ext>
                    </a:extLst>
                  </a:tr>
                  <a:tr h="44091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ln>
                                    <a:noFill/>
                                  </a:ln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3.9</m:t>
                              </m:r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44</m:t>
                                  </m:r>
                                </m:sup>
                              </m:sSup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4.1×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solidFill>
                                <a:srgbClr val="C00000"/>
                              </a:solidFill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latin typeface="Nunito" pitchFamily="2" charset="77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ln>
                                    <a:noFill/>
                                  </a:ln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+2.1×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2.7×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solidFill>
                                <a:srgbClr val="C00000"/>
                              </a:solidFill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767633"/>
                      </a:ext>
                    </a:extLst>
                  </a:tr>
                  <a:tr h="44091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ln>
                                    <a:noFill/>
                                  </a:ln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3.9</m:t>
                              </m:r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−44</m:t>
                                  </m:r>
                                </m:sup>
                              </m:sSup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−43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2.39×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−43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solidFill>
                                <a:srgbClr val="C00000"/>
                              </a:solidFill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latin typeface="Nunito" pitchFamily="2" charset="77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ln>
                                    <a:noFill/>
                                  </a:ln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−17</m:t>
                                  </m:r>
                                </m:sup>
                              </m:sSup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+2.1×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6.21×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solidFill>
                                <a:srgbClr val="C00000"/>
                              </a:solidFill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3143397"/>
                      </a:ext>
                    </a:extLst>
                  </a:tr>
                  <a:tr h="44091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ln>
                                    <a:noFill/>
                                  </a:ln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3.9</m:t>
                              </m:r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−44</m:t>
                                  </m:r>
                                </m:sup>
                              </m:sSup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+9.2×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−43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9.59×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−43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solidFill>
                                <a:srgbClr val="C00000"/>
                              </a:solidFill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latin typeface="Nunito" pitchFamily="2" charset="77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ln>
                                    <a:noFill/>
                                  </a:ln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6.3</m:t>
                              </m:r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−17</m:t>
                                  </m:r>
                                </m:sup>
                              </m:sSup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+2.1×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6.51×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solidFill>
                                <a:srgbClr val="C00000"/>
                              </a:solidFill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1988724"/>
                      </a:ext>
                    </a:extLst>
                  </a:tr>
                  <a:tr h="44091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ln>
                                    <a:noFill/>
                                  </a:ln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3.9</m:t>
                              </m:r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−44</m:t>
                                  </m:r>
                                </m:sup>
                              </m:sSup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+9.7×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−43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1.009×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−42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solidFill>
                                <a:srgbClr val="C00000"/>
                              </a:solidFill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latin typeface="Nunito" pitchFamily="2" charset="77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ln>
                                    <a:noFill/>
                                  </a:ln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6.3</m:t>
                              </m:r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−17</m:t>
                                  </m:r>
                                </m:sup>
                              </m:sSup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+8.1×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7.11×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solidFill>
                                <a:srgbClr val="C00000"/>
                              </a:solidFill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6008062"/>
                      </a:ext>
                    </a:extLst>
                  </a:tr>
                  <a:tr h="4441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ln>
                                    <a:noFill/>
                                  </a:ln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3.9</m:t>
                              </m:r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−45</m:t>
                                  </m:r>
                                </m:sup>
                              </m:sSup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+9.7×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−43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9.739×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−43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solidFill>
                                <a:srgbClr val="C00000"/>
                              </a:solidFill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latin typeface="Nunito" pitchFamily="2" charset="77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ln>
                                    <a:noFill/>
                                  </a:ln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6.3</m:t>
                              </m:r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−16</m:t>
                                  </m:r>
                                </m:sup>
                              </m:sSup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+8.1×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6.381×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solidFill>
                                <a:srgbClr val="C00000"/>
                              </a:solidFill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039161"/>
                      </a:ext>
                    </a:extLst>
                  </a:tr>
                  <a:tr h="4441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ln>
                                    <a:noFill/>
                                  </a:ln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3.9</m:t>
                              </m:r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−45</m:t>
                                  </m:r>
                                </m:sup>
                              </m:sSup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+9.97×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−43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1.0009×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−42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solidFill>
                                <a:srgbClr val="C00000"/>
                              </a:solidFill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latin typeface="Nunito" pitchFamily="2" charset="77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ln>
                                    <a:noFill/>
                                  </a:ln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6.03</m:t>
                              </m:r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−16</m:t>
                                  </m:r>
                                </m:sup>
                              </m:sSup>
                              <m:r>
                                <a:rPr lang="en-GB" sz="12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−8.1×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2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5.949×</m:t>
                              </m:r>
                              <m:sSup>
                                <m:sSupPr>
                                  <m:ctrlP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50" dirty="0">
                              <a:solidFill>
                                <a:srgbClr val="C00000"/>
                              </a:solidFill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40712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C31D5EE5-69D8-6A20-A554-99A80789AF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766766"/>
                  </p:ext>
                </p:extLst>
              </p:nvPr>
            </p:nvGraphicFramePr>
            <p:xfrm>
              <a:off x="67969" y="394732"/>
              <a:ext cx="6669976" cy="486306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47245">
                      <a:extLst>
                        <a:ext uri="{9D8B030D-6E8A-4147-A177-3AD203B41FA5}">
                          <a16:colId xmlns:a16="http://schemas.microsoft.com/office/drawing/2014/main" val="3644448662"/>
                        </a:ext>
                      </a:extLst>
                    </a:gridCol>
                    <a:gridCol w="1292368">
                      <a:extLst>
                        <a:ext uri="{9D8B030D-6E8A-4147-A177-3AD203B41FA5}">
                          <a16:colId xmlns:a16="http://schemas.microsoft.com/office/drawing/2014/main" val="3065410533"/>
                        </a:ext>
                      </a:extLst>
                    </a:gridCol>
                    <a:gridCol w="230490">
                      <a:extLst>
                        <a:ext uri="{9D8B030D-6E8A-4147-A177-3AD203B41FA5}">
                          <a16:colId xmlns:a16="http://schemas.microsoft.com/office/drawing/2014/main" val="1298004075"/>
                        </a:ext>
                      </a:extLst>
                    </a:gridCol>
                    <a:gridCol w="1907505">
                      <a:extLst>
                        <a:ext uri="{9D8B030D-6E8A-4147-A177-3AD203B41FA5}">
                          <a16:colId xmlns:a16="http://schemas.microsoft.com/office/drawing/2014/main" val="4095507538"/>
                        </a:ext>
                      </a:extLst>
                    </a:gridCol>
                    <a:gridCol w="1292368">
                      <a:extLst>
                        <a:ext uri="{9D8B030D-6E8A-4147-A177-3AD203B41FA5}">
                          <a16:colId xmlns:a16="http://schemas.microsoft.com/office/drawing/2014/main" val="641963830"/>
                        </a:ext>
                      </a:extLst>
                    </a:gridCol>
                  </a:tblGrid>
                  <a:tr h="444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299" t="-5714" r="-242857" b="-10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54455" t="-5714" r="-270297" b="-10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250" dirty="0">
                            <a:latin typeface="Nunito" pitchFamily="2" charset="77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84000" t="-5714" r="-69333" b="-10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417647" t="-5714" r="-1961" b="-100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260597"/>
                      </a:ext>
                    </a:extLst>
                  </a:tr>
                  <a:tr h="444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299" t="-105714" r="-242857" b="-9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54455" t="-105714" r="-270297" b="-9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latin typeface="Nunito" pitchFamily="2" charset="77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84000" t="-105714" r="-69333" b="-9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417647" t="-105714" r="-1961" b="-90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2788719"/>
                      </a:ext>
                    </a:extLst>
                  </a:tr>
                  <a:tr h="4409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299" t="-205714" r="-242857" b="-8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54455" t="-205714" r="-270297" b="-8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latin typeface="Nunito" pitchFamily="2" charset="77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84000" t="-205714" r="-69333" b="-8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417647" t="-205714" r="-1961" b="-80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723420"/>
                      </a:ext>
                    </a:extLst>
                  </a:tr>
                  <a:tr h="4409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299" t="-314706" r="-242857" b="-72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54455" t="-314706" r="-270297" b="-72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latin typeface="Nunito" pitchFamily="2" charset="77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84000" t="-314706" r="-69333" b="-72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417647" t="-314706" r="-1961" b="-726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2796430"/>
                      </a:ext>
                    </a:extLst>
                  </a:tr>
                  <a:tr h="4409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299" t="-402857" r="-242857" b="-60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54455" t="-402857" r="-270297" b="-60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latin typeface="Nunito" pitchFamily="2" charset="77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84000" t="-402857" r="-69333" b="-60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417647" t="-402857" r="-1961" b="-6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2603337"/>
                      </a:ext>
                    </a:extLst>
                  </a:tr>
                  <a:tr h="4409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299" t="-502857" r="-242857" b="-50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54455" t="-502857" r="-270297" b="-50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latin typeface="Nunito" pitchFamily="2" charset="77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84000" t="-502857" r="-69333" b="-50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417647" t="-502857" r="-1961" b="-5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767633"/>
                      </a:ext>
                    </a:extLst>
                  </a:tr>
                  <a:tr h="4409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299" t="-602857" r="-242857" b="-40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54455" t="-602857" r="-270297" b="-40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latin typeface="Nunito" pitchFamily="2" charset="77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84000" t="-602857" r="-69333" b="-40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417647" t="-602857" r="-1961" b="-40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3143397"/>
                      </a:ext>
                    </a:extLst>
                  </a:tr>
                  <a:tr h="4409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299" t="-723529" r="-242857" b="-31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54455" t="-723529" r="-270297" b="-31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latin typeface="Nunito" pitchFamily="2" charset="77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84000" t="-723529" r="-69333" b="-31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417647" t="-723529" r="-1961" b="-317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1988724"/>
                      </a:ext>
                    </a:extLst>
                  </a:tr>
                  <a:tr h="4409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299" t="-800000" r="-242857" b="-2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54455" t="-800000" r="-270297" b="-2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latin typeface="Nunito" pitchFamily="2" charset="77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84000" t="-800000" r="-69333" b="-2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417647" t="-800000" r="-1961" b="-2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6008062"/>
                      </a:ext>
                    </a:extLst>
                  </a:tr>
                  <a:tr h="444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299" t="-900000" r="-242857" b="-1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54455" t="-900000" r="-270297" b="-1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latin typeface="Nunito" pitchFamily="2" charset="77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84000" t="-900000" r="-69333" b="-1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417647" t="-900000" r="-1961" b="-1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039161"/>
                      </a:ext>
                    </a:extLst>
                  </a:tr>
                  <a:tr h="444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99" t="-1000000" r="-242857" b="-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4455" t="-1000000" r="-270297" b="-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250" dirty="0">
                            <a:latin typeface="Nunito" pitchFamily="2" charset="77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4000" t="-1000000" r="-69333" b="-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17647" t="-1000000" r="-1961" b="-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40712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D4544A50-F8A0-DB93-F4DC-7729E0B542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3224291"/>
                  </p:ext>
                </p:extLst>
              </p:nvPr>
            </p:nvGraphicFramePr>
            <p:xfrm>
              <a:off x="3491825" y="5546142"/>
              <a:ext cx="3246120" cy="200168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11530">
                      <a:extLst>
                        <a:ext uri="{9D8B030D-6E8A-4147-A177-3AD203B41FA5}">
                          <a16:colId xmlns:a16="http://schemas.microsoft.com/office/drawing/2014/main" val="51036009"/>
                        </a:ext>
                      </a:extLst>
                    </a:gridCol>
                    <a:gridCol w="811530">
                      <a:extLst>
                        <a:ext uri="{9D8B030D-6E8A-4147-A177-3AD203B41FA5}">
                          <a16:colId xmlns:a16="http://schemas.microsoft.com/office/drawing/2014/main" val="3099436950"/>
                        </a:ext>
                      </a:extLst>
                    </a:gridCol>
                    <a:gridCol w="811530">
                      <a:extLst>
                        <a:ext uri="{9D8B030D-6E8A-4147-A177-3AD203B41FA5}">
                          <a16:colId xmlns:a16="http://schemas.microsoft.com/office/drawing/2014/main" val="1019201006"/>
                        </a:ext>
                      </a:extLst>
                    </a:gridCol>
                    <a:gridCol w="811530">
                      <a:extLst>
                        <a:ext uri="{9D8B030D-6E8A-4147-A177-3AD203B41FA5}">
                          <a16:colId xmlns:a16="http://schemas.microsoft.com/office/drawing/2014/main" val="3953702786"/>
                        </a:ext>
                      </a:extLst>
                    </a:gridCol>
                  </a:tblGrid>
                  <a:tr h="5004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sz="24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7×</m:t>
                              </m:r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4×</m:t>
                              </m:r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6.2×</m:t>
                              </m:r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6595182"/>
                      </a:ext>
                    </a:extLst>
                  </a:tr>
                  <a:tr h="5004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5×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3.8×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6×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179361309"/>
                      </a:ext>
                    </a:extLst>
                  </a:tr>
                  <a:tr h="5004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8×</m:t>
                              </m:r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6.2×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3.92×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5.4×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453030823"/>
                      </a:ext>
                    </a:extLst>
                  </a:tr>
                  <a:tr h="5004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3.9×</m:t>
                              </m:r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3.1×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3.61×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2.3×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195485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D4544A50-F8A0-DB93-F4DC-7729E0B542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3224291"/>
                  </p:ext>
                </p:extLst>
              </p:nvPr>
            </p:nvGraphicFramePr>
            <p:xfrm>
              <a:off x="3491825" y="5546142"/>
              <a:ext cx="3246120" cy="200168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11530">
                      <a:extLst>
                        <a:ext uri="{9D8B030D-6E8A-4147-A177-3AD203B41FA5}">
                          <a16:colId xmlns:a16="http://schemas.microsoft.com/office/drawing/2014/main" val="51036009"/>
                        </a:ext>
                      </a:extLst>
                    </a:gridCol>
                    <a:gridCol w="811530">
                      <a:extLst>
                        <a:ext uri="{9D8B030D-6E8A-4147-A177-3AD203B41FA5}">
                          <a16:colId xmlns:a16="http://schemas.microsoft.com/office/drawing/2014/main" val="3099436950"/>
                        </a:ext>
                      </a:extLst>
                    </a:gridCol>
                    <a:gridCol w="811530">
                      <a:extLst>
                        <a:ext uri="{9D8B030D-6E8A-4147-A177-3AD203B41FA5}">
                          <a16:colId xmlns:a16="http://schemas.microsoft.com/office/drawing/2014/main" val="1019201006"/>
                        </a:ext>
                      </a:extLst>
                    </a:gridCol>
                    <a:gridCol w="811530">
                      <a:extLst>
                        <a:ext uri="{9D8B030D-6E8A-4147-A177-3AD203B41FA5}">
                          <a16:colId xmlns:a16="http://schemas.microsoft.com/office/drawing/2014/main" val="3953702786"/>
                        </a:ext>
                      </a:extLst>
                    </a:gridCol>
                  </a:tblGrid>
                  <a:tr h="5004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63" t="-2500" r="-304688" b="-3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000" t="-2500" r="-200000" b="-3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3125" t="-2500" r="-103125" b="-3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3125" t="-2500" r="-3125" b="-30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6595182"/>
                      </a:ext>
                    </a:extLst>
                  </a:tr>
                  <a:tr h="5004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1563" t="-102500" r="-304688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100000" t="-102500" r="-200000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203125" t="-102500" r="-103125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303125" t="-102500" r="-3125" b="-20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9361309"/>
                      </a:ext>
                    </a:extLst>
                  </a:tr>
                  <a:tr h="5004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563" t="-207692" r="-304688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100000" t="-207692" r="-200000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l="-203125" t="-207692" r="-103125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303125" t="-207692" r="-3125" b="-1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3030823"/>
                      </a:ext>
                    </a:extLst>
                  </a:tr>
                  <a:tr h="5004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63" t="-300000" r="-304688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000" t="-300000" r="-200000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3125" t="-300000" r="-103125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3125" t="-300000" r="-3125" b="-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195485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BC5BF4D9-15EE-B648-0C0B-AA43F9A524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6127746"/>
                  </p:ext>
                </p:extLst>
              </p:nvPr>
            </p:nvGraphicFramePr>
            <p:xfrm>
              <a:off x="62823" y="5546144"/>
              <a:ext cx="3246120" cy="200168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11530">
                      <a:extLst>
                        <a:ext uri="{9D8B030D-6E8A-4147-A177-3AD203B41FA5}">
                          <a16:colId xmlns:a16="http://schemas.microsoft.com/office/drawing/2014/main" val="4006953413"/>
                        </a:ext>
                      </a:extLst>
                    </a:gridCol>
                    <a:gridCol w="811530">
                      <a:extLst>
                        <a:ext uri="{9D8B030D-6E8A-4147-A177-3AD203B41FA5}">
                          <a16:colId xmlns:a16="http://schemas.microsoft.com/office/drawing/2014/main" val="2931380261"/>
                        </a:ext>
                      </a:extLst>
                    </a:gridCol>
                    <a:gridCol w="811530">
                      <a:extLst>
                        <a:ext uri="{9D8B030D-6E8A-4147-A177-3AD203B41FA5}">
                          <a16:colId xmlns:a16="http://schemas.microsoft.com/office/drawing/2014/main" val="1161450555"/>
                        </a:ext>
                      </a:extLst>
                    </a:gridCol>
                    <a:gridCol w="811530">
                      <a:extLst>
                        <a:ext uri="{9D8B030D-6E8A-4147-A177-3AD203B41FA5}">
                          <a16:colId xmlns:a16="http://schemas.microsoft.com/office/drawing/2014/main" val="1446707357"/>
                        </a:ext>
                      </a:extLst>
                    </a:gridCol>
                  </a:tblGrid>
                  <a:tr h="5004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GB" sz="2400" b="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7×</m:t>
                              </m:r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4×</m:t>
                              </m:r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6.2×</m:t>
                              </m:r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7548013"/>
                      </a:ext>
                    </a:extLst>
                  </a:tr>
                  <a:tr h="5004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9×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/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4.2×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6.4×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269145048"/>
                      </a:ext>
                    </a:extLst>
                  </a:tr>
                  <a:tr h="5004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8×</m:t>
                              </m:r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1.5×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4.08×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7×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937913000"/>
                      </a:ext>
                    </a:extLst>
                  </a:tr>
                  <a:tr h="5004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3.9×</m:t>
                              </m:r>
                              <m:sSup>
                                <m:sSup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300" dirty="0"/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1.09×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4.39×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1.01×</m:t>
                              </m:r>
                              <m:sSup>
                                <m:sSupPr>
                                  <m:ctrlP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20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360768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BC5BF4D9-15EE-B648-0C0B-AA43F9A524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6127746"/>
                  </p:ext>
                </p:extLst>
              </p:nvPr>
            </p:nvGraphicFramePr>
            <p:xfrm>
              <a:off x="62823" y="5546144"/>
              <a:ext cx="3246120" cy="200168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11530">
                      <a:extLst>
                        <a:ext uri="{9D8B030D-6E8A-4147-A177-3AD203B41FA5}">
                          <a16:colId xmlns:a16="http://schemas.microsoft.com/office/drawing/2014/main" val="4006953413"/>
                        </a:ext>
                      </a:extLst>
                    </a:gridCol>
                    <a:gridCol w="811530">
                      <a:extLst>
                        <a:ext uri="{9D8B030D-6E8A-4147-A177-3AD203B41FA5}">
                          <a16:colId xmlns:a16="http://schemas.microsoft.com/office/drawing/2014/main" val="2931380261"/>
                        </a:ext>
                      </a:extLst>
                    </a:gridCol>
                    <a:gridCol w="811530">
                      <a:extLst>
                        <a:ext uri="{9D8B030D-6E8A-4147-A177-3AD203B41FA5}">
                          <a16:colId xmlns:a16="http://schemas.microsoft.com/office/drawing/2014/main" val="1161450555"/>
                        </a:ext>
                      </a:extLst>
                    </a:gridCol>
                    <a:gridCol w="811530">
                      <a:extLst>
                        <a:ext uri="{9D8B030D-6E8A-4147-A177-3AD203B41FA5}">
                          <a16:colId xmlns:a16="http://schemas.microsoft.com/office/drawing/2014/main" val="1446707357"/>
                        </a:ext>
                      </a:extLst>
                    </a:gridCol>
                  </a:tblGrid>
                  <a:tr h="5004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563" t="-2500" r="-306250" b="-3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000" t="-2500" r="-201538" b="-3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3125" t="-2500" r="-104688" b="-3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3125" t="-2500" r="-4688" b="-30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7548013"/>
                      </a:ext>
                    </a:extLst>
                  </a:tr>
                  <a:tr h="5004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l="-1563" t="-102500" r="-306250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l="-100000" t="-102500" r="-201538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l="-203125" t="-102500" r="-104688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l="-303125" t="-102500" r="-4688" b="-20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9145048"/>
                      </a:ext>
                    </a:extLst>
                  </a:tr>
                  <a:tr h="5004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1563" t="-207692" r="-306250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00000" t="-207692" r="-201538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203125" t="-207692" r="-104688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303125" t="-207692" r="-4688" b="-1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7913000"/>
                      </a:ext>
                    </a:extLst>
                  </a:tr>
                  <a:tr h="5004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563" t="-300000" r="-306250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000" t="-300000" r="-201538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3125" t="-300000" r="-104688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3125" t="-300000" r="-4688" b="-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607689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5F38CEF6-45FA-3E3B-05AC-32A76FF221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2211267"/>
                  </p:ext>
                </p:extLst>
              </p:nvPr>
            </p:nvGraphicFramePr>
            <p:xfrm>
              <a:off x="97205" y="7733267"/>
              <a:ext cx="3255264" cy="20016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13816">
                      <a:extLst>
                        <a:ext uri="{9D8B030D-6E8A-4147-A177-3AD203B41FA5}">
                          <a16:colId xmlns:a16="http://schemas.microsoft.com/office/drawing/2014/main" val="3290465930"/>
                        </a:ext>
                      </a:extLst>
                    </a:gridCol>
                    <a:gridCol w="813816">
                      <a:extLst>
                        <a:ext uri="{9D8B030D-6E8A-4147-A177-3AD203B41FA5}">
                          <a16:colId xmlns:a16="http://schemas.microsoft.com/office/drawing/2014/main" val="2043805629"/>
                        </a:ext>
                      </a:extLst>
                    </a:gridCol>
                    <a:gridCol w="813816">
                      <a:extLst>
                        <a:ext uri="{9D8B030D-6E8A-4147-A177-3AD203B41FA5}">
                          <a16:colId xmlns:a16="http://schemas.microsoft.com/office/drawing/2014/main" val="573771398"/>
                        </a:ext>
                      </a:extLst>
                    </a:gridCol>
                    <a:gridCol w="813816">
                      <a:extLst>
                        <a:ext uri="{9D8B030D-6E8A-4147-A177-3AD203B41FA5}">
                          <a16:colId xmlns:a16="http://schemas.microsoft.com/office/drawing/2014/main" val="186210066"/>
                        </a:ext>
                      </a:extLst>
                    </a:gridCol>
                  </a:tblGrid>
                  <a:tr h="4752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GB" sz="2000" b="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6×</m:t>
                              </m:r>
                              <m:sSup>
                                <m:sSupPr>
                                  <m:ctrlPr>
                                    <a:rPr lang="en-GB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05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050" b="0" i="1" smtClean="0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050" dirty="0"/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1.6×</m:t>
                              </m:r>
                              <m:sSup>
                                <m:sSupPr>
                                  <m:ctrlPr>
                                    <a:rPr lang="en-GB" sz="10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0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0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0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5.7×</m:t>
                              </m:r>
                              <m:sSup>
                                <m:sSupPr>
                                  <m:ctrlPr>
                                    <a:rPr lang="en-GB" sz="10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0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0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0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0775417"/>
                      </a:ext>
                    </a:extLst>
                  </a:tr>
                  <a:tr h="5072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3×</m:t>
                              </m:r>
                              <m:sSup>
                                <m:sSupPr>
                                  <m:ctrlPr>
                                    <a:rPr lang="en-GB" sz="10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0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0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0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9×</m:t>
                              </m:r>
                              <m:sSup>
                                <m:sSupPr>
                                  <m:ctrlPr>
                                    <a:rPr lang="en-GB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05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050" b="0" i="1" smtClean="0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050" dirty="0"/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1.9×</m:t>
                              </m:r>
                              <m:sSup>
                                <m:sSupPr>
                                  <m:ctrlPr>
                                    <a:rPr lang="en-GB" sz="10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0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0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0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8.7×</m:t>
                              </m:r>
                              <m:sSup>
                                <m:sSupPr>
                                  <m:ctrlPr>
                                    <a:rPr lang="en-GB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05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050" b="0" i="1" smtClean="0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050" dirty="0"/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060751"/>
                      </a:ext>
                    </a:extLst>
                  </a:tr>
                  <a:tr h="5096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4.9×</m:t>
                              </m:r>
                              <m:sSup>
                                <m:sSupPr>
                                  <m:ctrlPr>
                                    <a:rPr lang="en-GB" sz="10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0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0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0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1.09×</m:t>
                              </m:r>
                              <m:sSup>
                                <m:sSupPr>
                                  <m:ctrlPr>
                                    <a:rPr lang="en-GB" sz="10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0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0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0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2.09×</m:t>
                              </m:r>
                              <m:sSup>
                                <m:sSupPr>
                                  <m:ctrlPr>
                                    <a:rPr lang="en-GB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05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050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050" dirty="0"/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1.06×</m:t>
                              </m:r>
                              <m:sSup>
                                <m:sSupPr>
                                  <m:ctrlPr>
                                    <a:rPr lang="en-GB" sz="10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0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0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0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562696494"/>
                      </a:ext>
                    </a:extLst>
                  </a:tr>
                  <a:tr h="5096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1.5×</m:t>
                              </m:r>
                              <m:sSup>
                                <m:sSupPr>
                                  <m:ctrlPr>
                                    <a:rPr lang="en-GB" sz="10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0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0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0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7.5×</m:t>
                              </m:r>
                              <m:sSup>
                                <m:sSupPr>
                                  <m:ctrlPr>
                                    <a:rPr lang="en-GB" sz="10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0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0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0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2.15×</m:t>
                              </m:r>
                              <m:sSup>
                                <m:sSupPr>
                                  <m:ctrlPr>
                                    <a:rPr lang="en-GB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05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050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050" dirty="0"/>
                            <a:t> 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7.2×</m:t>
                              </m:r>
                              <m:sSup>
                                <m:sSupPr>
                                  <m:ctrlPr>
                                    <a:rPr lang="en-GB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05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050" b="0" i="1" smtClean="0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050" dirty="0"/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79275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5F38CEF6-45FA-3E3B-05AC-32A76FF221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2211267"/>
                  </p:ext>
                </p:extLst>
              </p:nvPr>
            </p:nvGraphicFramePr>
            <p:xfrm>
              <a:off x="97205" y="7733267"/>
              <a:ext cx="3255264" cy="20016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13816">
                      <a:extLst>
                        <a:ext uri="{9D8B030D-6E8A-4147-A177-3AD203B41FA5}">
                          <a16:colId xmlns:a16="http://schemas.microsoft.com/office/drawing/2014/main" val="3290465930"/>
                        </a:ext>
                      </a:extLst>
                    </a:gridCol>
                    <a:gridCol w="813816">
                      <a:extLst>
                        <a:ext uri="{9D8B030D-6E8A-4147-A177-3AD203B41FA5}">
                          <a16:colId xmlns:a16="http://schemas.microsoft.com/office/drawing/2014/main" val="2043805629"/>
                        </a:ext>
                      </a:extLst>
                    </a:gridCol>
                    <a:gridCol w="813816">
                      <a:extLst>
                        <a:ext uri="{9D8B030D-6E8A-4147-A177-3AD203B41FA5}">
                          <a16:colId xmlns:a16="http://schemas.microsoft.com/office/drawing/2014/main" val="573771398"/>
                        </a:ext>
                      </a:extLst>
                    </a:gridCol>
                    <a:gridCol w="813816">
                      <a:extLst>
                        <a:ext uri="{9D8B030D-6E8A-4147-A177-3AD203B41FA5}">
                          <a16:colId xmlns:a16="http://schemas.microsoft.com/office/drawing/2014/main" val="186210066"/>
                        </a:ext>
                      </a:extLst>
                    </a:gridCol>
                  </a:tblGrid>
                  <a:tr h="4752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563" t="-2632" r="-306250" b="-32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0000" t="-2632" r="-201538" b="-32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3125" t="-2632" r="-104688" b="-32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3125" t="-2632" r="-4688" b="-323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0775417"/>
                      </a:ext>
                    </a:extLst>
                  </a:tr>
                  <a:tr h="5072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1563" t="-97500" r="-306250" b="-20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100000" t="-97500" r="-201538" b="-20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203125" t="-97500" r="-104688" b="-20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303125" t="-97500" r="-4688" b="-20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9060751"/>
                      </a:ext>
                    </a:extLst>
                  </a:tr>
                  <a:tr h="5096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6"/>
                          <a:stretch>
                            <a:fillRect l="-1563" t="-192683" r="-306250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6"/>
                          <a:stretch>
                            <a:fillRect l="-100000" t="-192683" r="-201538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03125" t="-192683" r="-104688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6"/>
                          <a:stretch>
                            <a:fillRect l="-303125" t="-192683" r="-4688" b="-10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2696494"/>
                      </a:ext>
                    </a:extLst>
                  </a:tr>
                  <a:tr h="5096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563" t="-300000" r="-306250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0000" t="-300000" r="-201538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3125" t="-300000" r="-104688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3125" t="-300000" r="-4688" b="-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792755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48DEAD12-C934-D88C-FF0F-5EAC076FD8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1105585"/>
                  </p:ext>
                </p:extLst>
              </p:nvPr>
            </p:nvGraphicFramePr>
            <p:xfrm>
              <a:off x="3477535" y="7733266"/>
              <a:ext cx="3255264" cy="200168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13816">
                      <a:extLst>
                        <a:ext uri="{9D8B030D-6E8A-4147-A177-3AD203B41FA5}">
                          <a16:colId xmlns:a16="http://schemas.microsoft.com/office/drawing/2014/main" val="3749684061"/>
                        </a:ext>
                      </a:extLst>
                    </a:gridCol>
                    <a:gridCol w="813816">
                      <a:extLst>
                        <a:ext uri="{9D8B030D-6E8A-4147-A177-3AD203B41FA5}">
                          <a16:colId xmlns:a16="http://schemas.microsoft.com/office/drawing/2014/main" val="4194905960"/>
                        </a:ext>
                      </a:extLst>
                    </a:gridCol>
                    <a:gridCol w="813816">
                      <a:extLst>
                        <a:ext uri="{9D8B030D-6E8A-4147-A177-3AD203B41FA5}">
                          <a16:colId xmlns:a16="http://schemas.microsoft.com/office/drawing/2014/main" val="2373989464"/>
                        </a:ext>
                      </a:extLst>
                    </a:gridCol>
                    <a:gridCol w="813816">
                      <a:extLst>
                        <a:ext uri="{9D8B030D-6E8A-4147-A177-3AD203B41FA5}">
                          <a16:colId xmlns:a16="http://schemas.microsoft.com/office/drawing/2014/main" val="410692320"/>
                        </a:ext>
                      </a:extLst>
                    </a:gridCol>
                  </a:tblGrid>
                  <a:tr h="5004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GB" sz="2000" dirty="0"/>
                            <a:t> 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GB" sz="10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0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0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0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7×</m:t>
                              </m:r>
                              <m:sSup>
                                <m:sSupPr>
                                  <m:ctrlPr>
                                    <a:rPr lang="en-GB" sz="10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0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0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0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8.2×</m:t>
                              </m:r>
                              <m:sSup>
                                <m:sSupPr>
                                  <m:ctrlPr>
                                    <a:rPr lang="en-GB" sz="10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0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0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0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254386"/>
                      </a:ext>
                    </a:extLst>
                  </a:tr>
                  <a:tr h="5004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4×</m:t>
                              </m:r>
                              <m:sSup>
                                <m:sSupPr>
                                  <m:ctrlPr>
                                    <a:rPr lang="en-GB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05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050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050" dirty="0"/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1.6×</m:t>
                              </m:r>
                              <m:sSup>
                                <m:sSupPr>
                                  <m:ctrlPr>
                                    <a:rPr lang="en-GB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05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050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050" dirty="0"/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3×</m:t>
                              </m:r>
                              <m:sSup>
                                <m:sSupPr>
                                  <m:ctrlPr>
                                    <a:rPr lang="en-GB" sz="10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0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0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0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4.2×</m:t>
                              </m:r>
                              <m:sSup>
                                <m:sSupPr>
                                  <m:ctrlPr>
                                    <a:rPr lang="en-GB" sz="10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0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0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0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89734748"/>
                      </a:ext>
                    </a:extLst>
                  </a:tr>
                  <a:tr h="5004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5×</m:t>
                              </m:r>
                              <m:sSup>
                                <m:sSupPr>
                                  <m:ctrlPr>
                                    <a:rPr lang="en-GB" sz="10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0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0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0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1.95×</m:t>
                              </m:r>
                              <m:sSup>
                                <m:sSupPr>
                                  <m:ctrlPr>
                                    <a:rPr lang="en-GB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05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050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050" dirty="0"/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6.5×</m:t>
                              </m:r>
                              <m:sSup>
                                <m:sSupPr>
                                  <m:ctrlPr>
                                    <a:rPr lang="en-GB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05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050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050" dirty="0"/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7.7×</m:t>
                              </m:r>
                              <m:sSup>
                                <m:sSupPr>
                                  <m:ctrlPr>
                                    <a:rPr lang="en-GB" sz="10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0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0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0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377381708"/>
                      </a:ext>
                    </a:extLst>
                  </a:tr>
                  <a:tr h="5004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1.8×</m:t>
                              </m:r>
                              <m:sSup>
                                <m:sSupPr>
                                  <m:ctrlPr>
                                    <a:rPr lang="en-GB" sz="10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0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0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0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1.82×</m:t>
                              </m:r>
                              <m:sSup>
                                <m:sSupPr>
                                  <m:ctrlPr>
                                    <a:rPr lang="en-GB" sz="10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0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05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0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5.2×</m:t>
                              </m:r>
                              <m:sSup>
                                <m:sSupPr>
                                  <m:ctrlPr>
                                    <a:rPr lang="en-GB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05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050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050" dirty="0"/>
                            <a:t> 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6.4×</m:t>
                              </m:r>
                              <m:sSup>
                                <m:sSupPr>
                                  <m:ctrlPr>
                                    <a:rPr lang="en-GB" sz="10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05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050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050" dirty="0"/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9036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48DEAD12-C934-D88C-FF0F-5EAC076FD8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1105585"/>
                  </p:ext>
                </p:extLst>
              </p:nvPr>
            </p:nvGraphicFramePr>
            <p:xfrm>
              <a:off x="3477535" y="7733266"/>
              <a:ext cx="3255264" cy="200168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13816">
                      <a:extLst>
                        <a:ext uri="{9D8B030D-6E8A-4147-A177-3AD203B41FA5}">
                          <a16:colId xmlns:a16="http://schemas.microsoft.com/office/drawing/2014/main" val="3749684061"/>
                        </a:ext>
                      </a:extLst>
                    </a:gridCol>
                    <a:gridCol w="813816">
                      <a:extLst>
                        <a:ext uri="{9D8B030D-6E8A-4147-A177-3AD203B41FA5}">
                          <a16:colId xmlns:a16="http://schemas.microsoft.com/office/drawing/2014/main" val="4194905960"/>
                        </a:ext>
                      </a:extLst>
                    </a:gridCol>
                    <a:gridCol w="813816">
                      <a:extLst>
                        <a:ext uri="{9D8B030D-6E8A-4147-A177-3AD203B41FA5}">
                          <a16:colId xmlns:a16="http://schemas.microsoft.com/office/drawing/2014/main" val="2373989464"/>
                        </a:ext>
                      </a:extLst>
                    </a:gridCol>
                    <a:gridCol w="813816">
                      <a:extLst>
                        <a:ext uri="{9D8B030D-6E8A-4147-A177-3AD203B41FA5}">
                          <a16:colId xmlns:a16="http://schemas.microsoft.com/office/drawing/2014/main" val="410692320"/>
                        </a:ext>
                      </a:extLst>
                    </a:gridCol>
                  </a:tblGrid>
                  <a:tr h="5004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538" t="-2500" r="-300000" b="-3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3125" t="-2500" r="-204688" b="-3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00000" t="-2500" r="-101538" b="-3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04688" t="-2500" r="-3125" b="-30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254386"/>
                      </a:ext>
                    </a:extLst>
                  </a:tr>
                  <a:tr h="5004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1538" t="-102500" r="-300000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103125" t="-102500" r="-204688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200000" t="-102500" r="-101538" b="-20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304688" t="-102500" r="-3125" b="-20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9734748"/>
                      </a:ext>
                    </a:extLst>
                  </a:tr>
                  <a:tr h="5004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1538" t="-207692" r="-300000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7"/>
                          <a:stretch>
                            <a:fillRect l="-103125" t="-207692" r="-204688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00000" t="-207692" r="-101538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304688" t="-207692" r="-3125" b="-1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77381708"/>
                      </a:ext>
                    </a:extLst>
                  </a:tr>
                  <a:tr h="5004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538" t="-300000" r="-300000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3125" t="-300000" r="-204688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00000" t="-300000" r="-101538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04688" t="-300000" r="-3125" b="-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9036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55096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A36767C-493D-204F-81EF-A462B219BBD9}"/>
              </a:ext>
            </a:extLst>
          </p:cNvPr>
          <p:cNvSpPr txBox="1"/>
          <p:nvPr/>
        </p:nvSpPr>
        <p:spPr>
          <a:xfrm>
            <a:off x="0" y="0"/>
            <a:ext cx="6758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Task 7:</a:t>
            </a:r>
            <a:r>
              <a:rPr lang="en-US" dirty="0"/>
              <a:t> Adding and Subtracting in Standard Form – Completion 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D042DCA-B350-D662-FE2F-4150AED83F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8145112"/>
                  </p:ext>
                </p:extLst>
              </p:nvPr>
            </p:nvGraphicFramePr>
            <p:xfrm>
              <a:off x="101300" y="408940"/>
              <a:ext cx="6656832" cy="44805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64208">
                      <a:extLst>
                        <a:ext uri="{9D8B030D-6E8A-4147-A177-3AD203B41FA5}">
                          <a16:colId xmlns:a16="http://schemas.microsoft.com/office/drawing/2014/main" val="35329951"/>
                        </a:ext>
                      </a:extLst>
                    </a:gridCol>
                    <a:gridCol w="1664208">
                      <a:extLst>
                        <a:ext uri="{9D8B030D-6E8A-4147-A177-3AD203B41FA5}">
                          <a16:colId xmlns:a16="http://schemas.microsoft.com/office/drawing/2014/main" val="1372975475"/>
                        </a:ext>
                      </a:extLst>
                    </a:gridCol>
                    <a:gridCol w="1664208">
                      <a:extLst>
                        <a:ext uri="{9D8B030D-6E8A-4147-A177-3AD203B41FA5}">
                          <a16:colId xmlns:a16="http://schemas.microsoft.com/office/drawing/2014/main" val="1911702190"/>
                        </a:ext>
                      </a:extLst>
                    </a:gridCol>
                    <a:gridCol w="1664208">
                      <a:extLst>
                        <a:ext uri="{9D8B030D-6E8A-4147-A177-3AD203B41FA5}">
                          <a16:colId xmlns:a16="http://schemas.microsoft.com/office/drawing/2014/main" val="3098899146"/>
                        </a:ext>
                      </a:extLst>
                    </a:gridCol>
                  </a:tblGrid>
                  <a:tr h="3733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600" b="1" i="1" dirty="0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oMath>
                          </a14:m>
                          <a:r>
                            <a:rPr lang="en-GB" sz="1600" b="1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600" b="1" i="1" dirty="0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oMath>
                          </a14:m>
                          <a:r>
                            <a:rPr lang="en-GB" sz="1600" b="1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600" b="1" i="1" dirty="0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sz="1600" b="1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600" b="1" i="1" dirty="0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oMath>
                          </a14:m>
                          <a:r>
                            <a:rPr lang="en-GB" sz="1600" b="1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oMath>
                          </a14:m>
                          <a:r>
                            <a:rPr lang="en-GB" sz="1600" b="1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4595737"/>
                      </a:ext>
                    </a:extLst>
                  </a:tr>
                  <a:tr h="3733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7×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4.7×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solidFill>
                                <a:srgbClr val="C00000"/>
                              </a:solidFill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3.3×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solidFill>
                                <a:srgbClr val="C00000"/>
                              </a:solidFill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986849"/>
                      </a:ext>
                    </a:extLst>
                  </a:tr>
                  <a:tr h="3733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3.3×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solidFill>
                                <a:srgbClr val="C00000"/>
                              </a:solidFill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7×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2.6×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solidFill>
                                <a:srgbClr val="C00000"/>
                              </a:solidFill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9414355"/>
                      </a:ext>
                    </a:extLst>
                  </a:tr>
                  <a:tr h="3733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4.7×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solidFill>
                                <a:srgbClr val="C00000"/>
                              </a:solidFill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7×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5.4×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solidFill>
                                <a:srgbClr val="C00000"/>
                              </a:solidFill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237757"/>
                      </a:ext>
                    </a:extLst>
                  </a:tr>
                  <a:tr h="3733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9.4×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7×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1.01×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solidFill>
                                <a:srgbClr val="C00000"/>
                              </a:solidFill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8.7×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solidFill>
                                <a:srgbClr val="C00000"/>
                              </a:solidFill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7126521"/>
                      </a:ext>
                    </a:extLst>
                  </a:tr>
                  <a:tr h="3733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8.7×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solidFill>
                                <a:srgbClr val="C00000"/>
                              </a:solidFill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7×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9.4×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8×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solidFill>
                                <a:srgbClr val="C00000"/>
                              </a:solidFill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0335427"/>
                      </a:ext>
                    </a:extLst>
                  </a:tr>
                  <a:tr h="3733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1.01×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solidFill>
                                <a:srgbClr val="C00000"/>
                              </a:solidFill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7×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1.08×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solidFill>
                                <a:srgbClr val="C00000"/>
                              </a:solidFill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9.4×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3271576"/>
                      </a:ext>
                    </a:extLst>
                  </a:tr>
                  <a:tr h="3733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5.4×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4.6×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5.86×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solidFill>
                                <a:srgbClr val="C00000"/>
                              </a:solidFill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4.94×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solidFill>
                                <a:srgbClr val="C00000"/>
                              </a:solidFill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5540842"/>
                      </a:ext>
                    </a:extLst>
                  </a:tr>
                  <a:tr h="3733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4.94×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solidFill>
                                <a:srgbClr val="C00000"/>
                              </a:solidFill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4.6×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5.4×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4.48×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solidFill>
                                <a:srgbClr val="C00000"/>
                              </a:solidFill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6629465"/>
                      </a:ext>
                    </a:extLst>
                  </a:tr>
                  <a:tr h="3733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5.86×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solidFill>
                                <a:srgbClr val="C00000"/>
                              </a:solidFill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4.6×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6.32×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solidFill>
                                <a:srgbClr val="C00000"/>
                              </a:solidFill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5.4×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9046897"/>
                      </a:ext>
                    </a:extLst>
                  </a:tr>
                  <a:tr h="3733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4.6×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8×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solidFill>
                                <a:srgbClr val="C00000"/>
                              </a:solidFill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5.4×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3.8×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solidFill>
                                <a:srgbClr val="C00000"/>
                              </a:solidFill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6001128"/>
                      </a:ext>
                    </a:extLst>
                  </a:tr>
                  <a:tr h="3733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solidFill>
                                <a:srgbClr val="C00000"/>
                              </a:solidFill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solidFill>
                                <a:srgbClr val="C00000"/>
                              </a:solidFill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5.4×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4.6×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>
                              <a:latin typeface="Nunito" pitchFamily="2" charset="77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13952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D042DCA-B350-D662-FE2F-4150AED83F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8145112"/>
                  </p:ext>
                </p:extLst>
              </p:nvPr>
            </p:nvGraphicFramePr>
            <p:xfrm>
              <a:off x="101300" y="408940"/>
              <a:ext cx="6656832" cy="44805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64208">
                      <a:extLst>
                        <a:ext uri="{9D8B030D-6E8A-4147-A177-3AD203B41FA5}">
                          <a16:colId xmlns:a16="http://schemas.microsoft.com/office/drawing/2014/main" val="35329951"/>
                        </a:ext>
                      </a:extLst>
                    </a:gridCol>
                    <a:gridCol w="1664208">
                      <a:extLst>
                        <a:ext uri="{9D8B030D-6E8A-4147-A177-3AD203B41FA5}">
                          <a16:colId xmlns:a16="http://schemas.microsoft.com/office/drawing/2014/main" val="1372975475"/>
                        </a:ext>
                      </a:extLst>
                    </a:gridCol>
                    <a:gridCol w="1664208">
                      <a:extLst>
                        <a:ext uri="{9D8B030D-6E8A-4147-A177-3AD203B41FA5}">
                          <a16:colId xmlns:a16="http://schemas.microsoft.com/office/drawing/2014/main" val="1911702190"/>
                        </a:ext>
                      </a:extLst>
                    </a:gridCol>
                    <a:gridCol w="1664208">
                      <a:extLst>
                        <a:ext uri="{9D8B030D-6E8A-4147-A177-3AD203B41FA5}">
                          <a16:colId xmlns:a16="http://schemas.microsoft.com/office/drawing/2014/main" val="3098899146"/>
                        </a:ext>
                      </a:extLst>
                    </a:gridCol>
                  </a:tblGrid>
                  <a:tr h="3733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58" t="-6897" r="-300000" b="-11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527" t="-6897" r="-202290" b="-11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6897" r="-100758" b="-11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2290" t="-6897" r="-1527" b="-11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4595737"/>
                      </a:ext>
                    </a:extLst>
                  </a:tr>
                  <a:tr h="3733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758" t="-103333" r="-300000" b="-99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01527" t="-103333" r="-202290" b="-99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0000" t="-103333" r="-100758" b="-99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302290" t="-103333" r="-1527" b="-99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986849"/>
                      </a:ext>
                    </a:extLst>
                  </a:tr>
                  <a:tr h="3733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758" t="-210345" r="-300000" b="-9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527" t="-210345" r="-202290" b="-9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210345" r="-100758" b="-9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302290" t="-210345" r="-1527" b="-9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9414355"/>
                      </a:ext>
                    </a:extLst>
                  </a:tr>
                  <a:tr h="3733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758" t="-300000" r="-300000" b="-7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527" t="-300000" r="-202290" b="-7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300000" r="-100758" b="-7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302290" t="-300000" r="-1527" b="-79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237757"/>
                      </a:ext>
                    </a:extLst>
                  </a:tr>
                  <a:tr h="3733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758" t="-413793" r="-300000" b="-7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527" t="-413793" r="-202290" b="-7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413793" r="-100758" b="-7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302290" t="-413793" r="-1527" b="-7206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7126521"/>
                      </a:ext>
                    </a:extLst>
                  </a:tr>
                  <a:tr h="3733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758" t="-496667" r="-300000" b="-5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527" t="-496667" r="-202290" b="-5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496667" r="-100758" b="-5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302290" t="-496667" r="-1527" b="-5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0335427"/>
                      </a:ext>
                    </a:extLst>
                  </a:tr>
                  <a:tr h="3733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758" t="-617241" r="-300000" b="-5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527" t="-617241" r="-202290" b="-5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617241" r="-100758" b="-5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302290" t="-617241" r="-1527" b="-5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3271576"/>
                      </a:ext>
                    </a:extLst>
                  </a:tr>
                  <a:tr h="3733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758" t="-717241" r="-300000" b="-4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527" t="-717241" r="-202290" b="-4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717241" r="-100758" b="-4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302290" t="-717241" r="-1527" b="-4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5540842"/>
                      </a:ext>
                    </a:extLst>
                  </a:tr>
                  <a:tr h="3733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758" t="-790000" r="-300000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527" t="-790000" r="-202290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790000" r="-100758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302290" t="-790000" r="-1527" b="-3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6629465"/>
                      </a:ext>
                    </a:extLst>
                  </a:tr>
                  <a:tr h="3733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758" t="-920690" r="-300000" b="-2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527" t="-920690" r="-202290" b="-2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920690" r="-100758" b="-2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302290" t="-920690" r="-1527" b="-2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9046897"/>
                      </a:ext>
                    </a:extLst>
                  </a:tr>
                  <a:tr h="3733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758" t="-986667" r="-300000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527" t="-986667" r="-202290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986667" r="-100758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302290" t="-986667" r="-1527" b="-10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6001128"/>
                      </a:ext>
                    </a:extLst>
                  </a:tr>
                  <a:tr h="3733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58" t="-1124138" r="-300000" b="-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527" t="-1124138" r="-202290" b="-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1124138" r="-100758" b="-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2290" t="-1124138" r="-1527" b="-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139525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15850F0-1E18-DD21-DE6F-0BC62C46E7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4042024"/>
                  </p:ext>
                </p:extLst>
              </p:nvPr>
            </p:nvGraphicFramePr>
            <p:xfrm>
              <a:off x="99868" y="5016500"/>
              <a:ext cx="6647706" cy="48296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07951">
                      <a:extLst>
                        <a:ext uri="{9D8B030D-6E8A-4147-A177-3AD203B41FA5}">
                          <a16:colId xmlns:a16="http://schemas.microsoft.com/office/drawing/2014/main" val="1775526282"/>
                        </a:ext>
                      </a:extLst>
                    </a:gridCol>
                    <a:gridCol w="1107951">
                      <a:extLst>
                        <a:ext uri="{9D8B030D-6E8A-4147-A177-3AD203B41FA5}">
                          <a16:colId xmlns:a16="http://schemas.microsoft.com/office/drawing/2014/main" val="2379105325"/>
                        </a:ext>
                      </a:extLst>
                    </a:gridCol>
                    <a:gridCol w="1107951">
                      <a:extLst>
                        <a:ext uri="{9D8B030D-6E8A-4147-A177-3AD203B41FA5}">
                          <a16:colId xmlns:a16="http://schemas.microsoft.com/office/drawing/2014/main" val="553969797"/>
                        </a:ext>
                      </a:extLst>
                    </a:gridCol>
                    <a:gridCol w="1107951">
                      <a:extLst>
                        <a:ext uri="{9D8B030D-6E8A-4147-A177-3AD203B41FA5}">
                          <a16:colId xmlns:a16="http://schemas.microsoft.com/office/drawing/2014/main" val="2643210826"/>
                        </a:ext>
                      </a:extLst>
                    </a:gridCol>
                    <a:gridCol w="1107951">
                      <a:extLst>
                        <a:ext uri="{9D8B030D-6E8A-4147-A177-3AD203B41FA5}">
                          <a16:colId xmlns:a16="http://schemas.microsoft.com/office/drawing/2014/main" val="882009745"/>
                        </a:ext>
                      </a:extLst>
                    </a:gridCol>
                    <a:gridCol w="1107951">
                      <a:extLst>
                        <a:ext uri="{9D8B030D-6E8A-4147-A177-3AD203B41FA5}">
                          <a16:colId xmlns:a16="http://schemas.microsoft.com/office/drawing/2014/main" val="406689662"/>
                        </a:ext>
                      </a:extLst>
                    </a:gridCol>
                  </a:tblGrid>
                  <a:tr h="2808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GB" sz="1600" b="1" dirty="0"/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1600" b="1" dirty="0"/>
                            <a:t> 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1600" b="1" dirty="0"/>
                            <a:t> 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1600" b="1" dirty="0"/>
                            <a:t> 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1600" b="1" dirty="0"/>
                            <a:t> 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÷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n-GB" sz="1600" b="1" dirty="0"/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2116872"/>
                      </a:ext>
                    </a:extLst>
                  </a:tr>
                  <a:tr h="3745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𝟏𝟕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𝟏𝟕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1.2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𝟑𝟓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oMath>
                          </a14:m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610488424"/>
                      </a:ext>
                    </a:extLst>
                  </a:tr>
                  <a:tr h="3745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𝟏𝟕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𝟏𝟕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oMath>
                          </a14:m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8895501"/>
                      </a:ext>
                    </a:extLst>
                  </a:tr>
                  <a:tr h="3745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𝟏𝟕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𝟏𝟖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1.6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𝟑𝟓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oMath>
                          </a14:m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19711368"/>
                      </a:ext>
                    </a:extLst>
                  </a:tr>
                  <a:tr h="3745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𝟏𝟕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𝟏𝟕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𝟏𝟕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5681342"/>
                      </a:ext>
                    </a:extLst>
                  </a:tr>
                  <a:tr h="37452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1.2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𝟏𝟖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1.4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𝟏𝟖</m:t>
                                  </m:r>
                                </m:sup>
                              </m:sSup>
                            </m:oMath>
                          </a14:m>
                          <a:endParaRPr lang="en-GB" sz="1400" b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𝟏𝟖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2.4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𝟑𝟓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015422541"/>
                      </a:ext>
                    </a:extLst>
                  </a:tr>
                  <a:tr h="3745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6.2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𝟏𝟖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5.8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𝟏𝟖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1.2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𝟑𝟔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𝟑𝟎</m:t>
                              </m:r>
                            </m:oMath>
                          </a14:m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4593673"/>
                      </a:ext>
                    </a:extLst>
                  </a:tr>
                  <a:tr h="3745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4.5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3.5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𝟐𝟔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</m:t>
                              </m:r>
                            </m:oMath>
                          </a14:m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899343014"/>
                      </a:ext>
                    </a:extLst>
                  </a:tr>
                  <a:tr h="3745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3.5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1.75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𝟐𝟔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𝟕</m:t>
                              </m:r>
                            </m:oMath>
                          </a14:m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6567848"/>
                      </a:ext>
                    </a:extLst>
                  </a:tr>
                  <a:tr h="37452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4.5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2.25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𝟐𝟔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𝟗</m:t>
                              </m:r>
                            </m:oMath>
                          </a14:m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133274914"/>
                      </a:ext>
                    </a:extLst>
                  </a:tr>
                  <a:tr h="3745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8.5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7.5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𝟏𝟔</m:t>
                              </m:r>
                            </m:oMath>
                          </a14:m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9983833"/>
                      </a:ext>
                    </a:extLst>
                  </a:tr>
                  <a:tr h="3745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2.5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𝟏𝟑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𝟐𝟔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339620871"/>
                      </a:ext>
                    </a:extLst>
                  </a:tr>
                  <a:tr h="37452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4.05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3.95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𝟐𝟓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𝟖𝟎</m:t>
                              </m:r>
                            </m:oMath>
                          </a14:m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273174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15850F0-1E18-DD21-DE6F-0BC62C46E7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4042024"/>
                  </p:ext>
                </p:extLst>
              </p:nvPr>
            </p:nvGraphicFramePr>
            <p:xfrm>
              <a:off x="99868" y="5016500"/>
              <a:ext cx="6647706" cy="48296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07951">
                      <a:extLst>
                        <a:ext uri="{9D8B030D-6E8A-4147-A177-3AD203B41FA5}">
                          <a16:colId xmlns:a16="http://schemas.microsoft.com/office/drawing/2014/main" val="1775526282"/>
                        </a:ext>
                      </a:extLst>
                    </a:gridCol>
                    <a:gridCol w="1107951">
                      <a:extLst>
                        <a:ext uri="{9D8B030D-6E8A-4147-A177-3AD203B41FA5}">
                          <a16:colId xmlns:a16="http://schemas.microsoft.com/office/drawing/2014/main" val="2379105325"/>
                        </a:ext>
                      </a:extLst>
                    </a:gridCol>
                    <a:gridCol w="1107951">
                      <a:extLst>
                        <a:ext uri="{9D8B030D-6E8A-4147-A177-3AD203B41FA5}">
                          <a16:colId xmlns:a16="http://schemas.microsoft.com/office/drawing/2014/main" val="553969797"/>
                        </a:ext>
                      </a:extLst>
                    </a:gridCol>
                    <a:gridCol w="1107951">
                      <a:extLst>
                        <a:ext uri="{9D8B030D-6E8A-4147-A177-3AD203B41FA5}">
                          <a16:colId xmlns:a16="http://schemas.microsoft.com/office/drawing/2014/main" val="2643210826"/>
                        </a:ext>
                      </a:extLst>
                    </a:gridCol>
                    <a:gridCol w="1107951">
                      <a:extLst>
                        <a:ext uri="{9D8B030D-6E8A-4147-A177-3AD203B41FA5}">
                          <a16:colId xmlns:a16="http://schemas.microsoft.com/office/drawing/2014/main" val="882009745"/>
                        </a:ext>
                      </a:extLst>
                    </a:gridCol>
                    <a:gridCol w="1107951">
                      <a:extLst>
                        <a:ext uri="{9D8B030D-6E8A-4147-A177-3AD203B41FA5}">
                          <a16:colId xmlns:a16="http://schemas.microsoft.com/office/drawing/2014/main" val="406689662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36" t="-7692" r="-498864" b="-13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2299" t="-7692" r="-404598" b="-13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000" t="-7692" r="-300000" b="-13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3448" t="-7692" r="-203448" b="-13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98864" t="-7692" r="-101136" b="-13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4598" t="-7692" r="-2299" b="-137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2116872"/>
                      </a:ext>
                    </a:extLst>
                  </a:tr>
                  <a:tr h="3745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1136" t="-93333" r="-498864" b="-10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102299" t="-93333" r="-404598" b="-10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200000" t="-93333" r="-300000" b="-10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303448" t="-93333" r="-203448" b="-10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398864" t="-93333" r="-101136" b="-10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504598" t="-93333" r="-2299" b="-109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0488424"/>
                      </a:ext>
                    </a:extLst>
                  </a:tr>
                  <a:tr h="3745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1136" t="-193333" r="-498864" b="-9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2299" t="-193333" r="-404598" b="-9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000" t="-193333" r="-300000" b="-9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3448" t="-193333" r="-203448" b="-9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98864" t="-193333" r="-101136" b="-9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504598" t="-193333" r="-2299" b="-99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8895501"/>
                      </a:ext>
                    </a:extLst>
                  </a:tr>
                  <a:tr h="3745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1136" t="-303448" r="-498864" b="-9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2299" t="-303448" r="-404598" b="-9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000" t="-303448" r="-300000" b="-9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3448" t="-303448" r="-203448" b="-9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98864" t="-303448" r="-101136" b="-9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504598" t="-303448" r="-2299" b="-927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9711368"/>
                      </a:ext>
                    </a:extLst>
                  </a:tr>
                  <a:tr h="3745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1136" t="-390000" r="-498864" b="-7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2299" t="-390000" r="-404598" b="-7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000" t="-390000" r="-300000" b="-7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3448" t="-390000" r="-203448" b="-7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98864" t="-390000" r="-101136" b="-7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b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1.5</a:t>
                          </a:r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5681342"/>
                      </a:ext>
                    </a:extLst>
                  </a:tr>
                  <a:tr h="3745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1136" t="-506897" r="-498864" b="-7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2299" t="-506897" r="-404598" b="-7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000" t="-506897" r="-300000" b="-7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3448" t="-506897" r="-203448" b="-7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98864" t="-506897" r="-101136" b="-7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504598" t="-506897" r="-2299" b="-7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5422541"/>
                      </a:ext>
                    </a:extLst>
                  </a:tr>
                  <a:tr h="3745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1136" t="-586667" r="-498864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2299" t="-586667" r="-404598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000" t="-586667" r="-300000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3448" t="-586667" r="-203448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98864" t="-586667" r="-101136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504598" t="-586667" r="-2299" b="-6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4593673"/>
                      </a:ext>
                    </a:extLst>
                  </a:tr>
                  <a:tr h="3745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1136" t="-710345" r="-498864" b="-5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l="-102299" t="-710345" r="-404598" b="-5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l="-200000" t="-710345" r="-300000" b="-5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l="-303448" t="-710345" r="-203448" b="-5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l="-398864" t="-710345" r="-101136" b="-5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504598" t="-710345" r="-2299" b="-5206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9343014"/>
                      </a:ext>
                    </a:extLst>
                  </a:tr>
                  <a:tr h="3745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1136" t="-783333" r="-498864" b="-4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l="-102299" t="-783333" r="-404598" b="-4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l="-200000" t="-783333" r="-300000" b="-4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l="-303448" t="-783333" r="-203448" b="-4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l="-398864" t="-783333" r="-101136" b="-4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504598" t="-783333" r="-2299" b="-4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6567848"/>
                      </a:ext>
                    </a:extLst>
                  </a:tr>
                  <a:tr h="3745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1136" t="-913793" r="-498864" b="-3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l="-102299" t="-913793" r="-404598" b="-3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l="-200000" t="-913793" r="-300000" b="-3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l="-303448" t="-913793" r="-203448" b="-3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l="-398864" t="-913793" r="-101136" b="-3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504598" t="-913793" r="-2299" b="-3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3274914"/>
                      </a:ext>
                    </a:extLst>
                  </a:tr>
                  <a:tr h="3745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1136" t="-980000" r="-498864" b="-2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l="-102299" t="-980000" r="-404598" b="-2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l="-200000" t="-980000" r="-300000" b="-2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l="-303448" t="-980000" r="-203448" b="-2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l="-398864" t="-980000" r="-101136" b="-2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504598" t="-980000" r="-2299" b="-20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99983833"/>
                      </a:ext>
                    </a:extLst>
                  </a:tr>
                  <a:tr h="3745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1136" t="-1117241" r="-498864" b="-1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l="-102299" t="-1117241" r="-404598" b="-1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l="-200000" t="-1117241" r="-300000" b="-1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l="-303448" t="-1117241" r="-203448" b="-1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4"/>
                          <a:stretch>
                            <a:fillRect l="-398864" t="-1117241" r="-101136" b="-1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504598" t="-1117241" r="-2299" b="-1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9620871"/>
                      </a:ext>
                    </a:extLst>
                  </a:tr>
                  <a:tr h="3745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136" t="-1176667" r="-498864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2299" t="-1176667" r="-404598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000" t="-1176667" r="-300000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3448" t="-1176667" r="-203448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98864" t="-1176667" r="-101136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04598" t="-1176667" r="-2299" b="-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2731748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88906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7727FC-FDE2-E141-97DA-377CAD6A32C0}"/>
              </a:ext>
            </a:extLst>
          </p:cNvPr>
          <p:cNvSpPr txBox="1"/>
          <p:nvPr/>
        </p:nvSpPr>
        <p:spPr>
          <a:xfrm>
            <a:off x="0" y="0"/>
            <a:ext cx="3564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Task 8:</a:t>
            </a:r>
            <a:r>
              <a:rPr lang="en-US" dirty="0"/>
              <a:t> Standard Form Calculations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AB6592E-2E19-85CF-C793-A2282FC889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2254217"/>
                  </p:ext>
                </p:extLst>
              </p:nvPr>
            </p:nvGraphicFramePr>
            <p:xfrm>
              <a:off x="151918" y="369332"/>
              <a:ext cx="6584550" cy="266865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97425">
                      <a:extLst>
                        <a:ext uri="{9D8B030D-6E8A-4147-A177-3AD203B41FA5}">
                          <a16:colId xmlns:a16="http://schemas.microsoft.com/office/drawing/2014/main" val="1775526282"/>
                        </a:ext>
                      </a:extLst>
                    </a:gridCol>
                    <a:gridCol w="1097425">
                      <a:extLst>
                        <a:ext uri="{9D8B030D-6E8A-4147-A177-3AD203B41FA5}">
                          <a16:colId xmlns:a16="http://schemas.microsoft.com/office/drawing/2014/main" val="553969797"/>
                        </a:ext>
                      </a:extLst>
                    </a:gridCol>
                    <a:gridCol w="1097425">
                      <a:extLst>
                        <a:ext uri="{9D8B030D-6E8A-4147-A177-3AD203B41FA5}">
                          <a16:colId xmlns:a16="http://schemas.microsoft.com/office/drawing/2014/main" val="2643210826"/>
                        </a:ext>
                      </a:extLst>
                    </a:gridCol>
                    <a:gridCol w="1097425">
                      <a:extLst>
                        <a:ext uri="{9D8B030D-6E8A-4147-A177-3AD203B41FA5}">
                          <a16:colId xmlns:a16="http://schemas.microsoft.com/office/drawing/2014/main" val="882009745"/>
                        </a:ext>
                      </a:extLst>
                    </a:gridCol>
                    <a:gridCol w="1097425">
                      <a:extLst>
                        <a:ext uri="{9D8B030D-6E8A-4147-A177-3AD203B41FA5}">
                          <a16:colId xmlns:a16="http://schemas.microsoft.com/office/drawing/2014/main" val="406689662"/>
                        </a:ext>
                      </a:extLst>
                    </a:gridCol>
                    <a:gridCol w="1097425">
                      <a:extLst>
                        <a:ext uri="{9D8B030D-6E8A-4147-A177-3AD203B41FA5}">
                          <a16:colId xmlns:a16="http://schemas.microsoft.com/office/drawing/2014/main" val="125511191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dirty="0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sz="1600" b="1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p>
                                    <m:r>
                                      <a:rPr lang="en-GB" sz="16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b="1" dirty="0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dirty="0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GB" sz="1600" b="1" i="1" dirty="0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sz="1600" b="1" dirty="0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</m:oMath>
                          </a14:m>
                          <a:r>
                            <a:rPr lang="en-US" sz="1600" b="1" dirty="0"/>
                            <a:t> of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dirty="0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oMath>
                          </a14:m>
                          <a:endParaRPr lang="en-US" sz="1600" b="1" dirty="0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1" i="1" dirty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sz="1600" b="1" i="1" dirty="0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600" b="1" dirty="0"/>
                            <a:t> of A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p>
                                    <m:r>
                                      <a:rPr lang="en-GB" sz="1600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sz="16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b="1" dirty="0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21168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4×</m:t>
                                </m:r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="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1.6×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1.6×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2.5×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6104884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4×</m:t>
                                </m:r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="0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8×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88955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8×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6.4×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4×</m:t>
                                </m:r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3.2×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1.25×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1197113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1.6×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2.56×</m:t>
                                </m:r>
                                <m:sSup>
                                  <m:sSupPr>
                                    <m:ctrlPr>
                                      <a:rPr lang="en-GB" sz="1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8×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4×</m:t>
                                </m:r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="0" dirty="0"/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6.4×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6.25×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56813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2.5×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4×</m:t>
                                </m:r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0154225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2.5×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6.25×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1.25×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6.25×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4×</m:t>
                                </m:r>
                                <m:sSup>
                                  <m:sSup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="0" dirty="0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45936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AB6592E-2E19-85CF-C793-A2282FC889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2254217"/>
                  </p:ext>
                </p:extLst>
              </p:nvPr>
            </p:nvGraphicFramePr>
            <p:xfrm>
              <a:off x="151918" y="369332"/>
              <a:ext cx="6584550" cy="266865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97425">
                      <a:extLst>
                        <a:ext uri="{9D8B030D-6E8A-4147-A177-3AD203B41FA5}">
                          <a16:colId xmlns:a16="http://schemas.microsoft.com/office/drawing/2014/main" val="1775526282"/>
                        </a:ext>
                      </a:extLst>
                    </a:gridCol>
                    <a:gridCol w="1097425">
                      <a:extLst>
                        <a:ext uri="{9D8B030D-6E8A-4147-A177-3AD203B41FA5}">
                          <a16:colId xmlns:a16="http://schemas.microsoft.com/office/drawing/2014/main" val="553969797"/>
                        </a:ext>
                      </a:extLst>
                    </a:gridCol>
                    <a:gridCol w="1097425">
                      <a:extLst>
                        <a:ext uri="{9D8B030D-6E8A-4147-A177-3AD203B41FA5}">
                          <a16:colId xmlns:a16="http://schemas.microsoft.com/office/drawing/2014/main" val="2643210826"/>
                        </a:ext>
                      </a:extLst>
                    </a:gridCol>
                    <a:gridCol w="1097425">
                      <a:extLst>
                        <a:ext uri="{9D8B030D-6E8A-4147-A177-3AD203B41FA5}">
                          <a16:colId xmlns:a16="http://schemas.microsoft.com/office/drawing/2014/main" val="882009745"/>
                        </a:ext>
                      </a:extLst>
                    </a:gridCol>
                    <a:gridCol w="1097425">
                      <a:extLst>
                        <a:ext uri="{9D8B030D-6E8A-4147-A177-3AD203B41FA5}">
                          <a16:colId xmlns:a16="http://schemas.microsoft.com/office/drawing/2014/main" val="406689662"/>
                        </a:ext>
                      </a:extLst>
                    </a:gridCol>
                    <a:gridCol w="1097425">
                      <a:extLst>
                        <a:ext uri="{9D8B030D-6E8A-4147-A177-3AD203B41FA5}">
                          <a16:colId xmlns:a16="http://schemas.microsoft.com/office/drawing/2014/main" val="1255111915"/>
                        </a:ext>
                      </a:extLst>
                    </a:gridCol>
                  </a:tblGrid>
                  <a:tr h="4436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49" t="-5714" r="-500000" b="-5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2326" t="-5714" r="-405814" b="-5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5714" r="-301149" b="-5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000" t="-5714" r="-201149" b="-5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4651" t="-5714" r="-103488" b="-5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98851" t="-5714" r="-2299" b="-5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21168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149" t="-127586" r="-500000" b="-5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02326" t="-127586" r="-405814" b="-5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00000" t="-127586" r="-301149" b="-5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300000" t="-127586" r="-201149" b="-5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404651" t="-127586" r="-103488" b="-5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498851" t="-127586" r="-2299" b="-5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104884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149" t="-220000" r="-500000" b="-3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2326" t="-220000" r="-405814" b="-3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220000" r="-301149" b="-3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220000" r="-201149" b="-3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4651" t="-220000" r="-103488" b="-3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498851" t="-220000" r="-2299" b="-3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88955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149" t="-331034" r="-500000" b="-3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2326" t="-331034" r="-405814" b="-3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331034" r="-301149" b="-3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331034" r="-201149" b="-3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4651" t="-331034" r="-103488" b="-3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498851" t="-331034" r="-2299" b="-3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97113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149" t="-431034" r="-500000" b="-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2326" t="-431034" r="-405814" b="-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431034" r="-301149" b="-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431034" r="-201149" b="-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4651" t="-431034" r="-103488" b="-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498851" t="-431034" r="-2299" b="-2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56813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149" t="-513333" r="-500000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2326" t="-513333" r="-405814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513333" r="-301149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513333" r="-201149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4651" t="-513333" r="-103488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498851" t="-513333" r="-2299" b="-1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54225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49" t="-634483" r="-500000" b="-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2326" t="-634483" r="-405814" b="-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634483" r="-301149" b="-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000" t="-634483" r="-201149" b="-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4651" t="-634483" r="-103488" b="-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98851" t="-634483" r="-2299" b="-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459367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1F9E080-AADD-DD95-2364-35A7CDF991CD}"/>
              </a:ext>
            </a:extLst>
          </p:cNvPr>
          <p:cNvSpPr txBox="1">
            <a:spLocks/>
          </p:cNvSpPr>
          <p:nvPr/>
        </p:nvSpPr>
        <p:spPr>
          <a:xfrm>
            <a:off x="0" y="3594084"/>
            <a:ext cx="401421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Nunito" panose="00000500000000000000" pitchFamily="2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/>
              <a:t>Find the next three terms of each arithmetic sequence:</a:t>
            </a:r>
            <a:endParaRPr lang="en-GB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CEF93BB1-9E5B-AC84-7EC0-9CB3F146AF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0293022"/>
                  </p:ext>
                </p:extLst>
              </p:nvPr>
            </p:nvGraphicFramePr>
            <p:xfrm>
              <a:off x="71698" y="3897683"/>
              <a:ext cx="6744990" cy="28840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72495">
                      <a:extLst>
                        <a:ext uri="{9D8B030D-6E8A-4147-A177-3AD203B41FA5}">
                          <a16:colId xmlns:a16="http://schemas.microsoft.com/office/drawing/2014/main" val="3955507557"/>
                        </a:ext>
                      </a:extLst>
                    </a:gridCol>
                    <a:gridCol w="3372495">
                      <a:extLst>
                        <a:ext uri="{9D8B030D-6E8A-4147-A177-3AD203B41FA5}">
                          <a16:colId xmlns:a16="http://schemas.microsoft.com/office/drawing/2014/main" val="3509373474"/>
                        </a:ext>
                      </a:extLst>
                    </a:gridCol>
                  </a:tblGrid>
                  <a:tr h="57680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Nunito" pitchFamily="2" charset="77"/>
                              <a:ea typeface="Cambria Math" panose="02040503050406030204" pitchFamily="18" charset="0"/>
                            </a:rPr>
                            <a:t>a)   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,6×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en-GB" sz="1400" b="0" dirty="0">
                            <a:solidFill>
                              <a:schemeClr val="tx1"/>
                            </a:solidFill>
                            <a:latin typeface="Nunito" pitchFamily="2" charset="77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Nunito" pitchFamily="2" charset="77"/>
                              <a:ea typeface="Cambria Math" panose="02040503050406030204" pitchFamily="18" charset="0"/>
                            </a:rPr>
                            <a:t>f)   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,1.8×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en-GB" sz="1400" b="0" dirty="0">
                            <a:solidFill>
                              <a:schemeClr val="tx1"/>
                            </a:solidFill>
                            <a:latin typeface="Nunito" pitchFamily="2" charset="77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81170247"/>
                      </a:ext>
                    </a:extLst>
                  </a:tr>
                  <a:tr h="57680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Nunito" pitchFamily="2" charset="77"/>
                              <a:ea typeface="Cambria Math" panose="02040503050406030204" pitchFamily="18" charset="0"/>
                            </a:rPr>
                            <a:t>b)   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,2×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endParaRPr lang="en-GB" sz="1400" b="0" dirty="0">
                            <a:solidFill>
                              <a:schemeClr val="tx1"/>
                            </a:solidFill>
                            <a:latin typeface="Nunito" pitchFamily="2" charset="77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Nunito" pitchFamily="2" charset="77"/>
                              <a:ea typeface="Cambria Math" panose="02040503050406030204" pitchFamily="18" charset="0"/>
                            </a:rPr>
                            <a:t>g)   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,2×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oMath>
                          </a14:m>
                          <a:endParaRPr lang="en-GB" sz="1400" b="0" dirty="0">
                            <a:solidFill>
                              <a:schemeClr val="tx1"/>
                            </a:solidFill>
                            <a:latin typeface="Nunito" pitchFamily="2" charset="77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65599849"/>
                      </a:ext>
                    </a:extLst>
                  </a:tr>
                  <a:tr h="57680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Nunito" pitchFamily="2" charset="77"/>
                              <a:ea typeface="Cambria Math" panose="02040503050406030204" pitchFamily="18" charset="0"/>
                            </a:rPr>
                            <a:t>c)   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,2.4×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en-GB" sz="1400" b="0" dirty="0">
                            <a:solidFill>
                              <a:schemeClr val="tx1"/>
                            </a:solidFill>
                            <a:latin typeface="Nunito" pitchFamily="2" charset="77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Nunito" pitchFamily="2" charset="77"/>
                              <a:ea typeface="Cambria Math" panose="02040503050406030204" pitchFamily="18" charset="0"/>
                            </a:rPr>
                            <a:t>h)   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,2×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1400" b="0" dirty="0">
                            <a:solidFill>
                              <a:schemeClr val="tx1"/>
                            </a:solidFill>
                            <a:latin typeface="Nunito" pitchFamily="2" charset="77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66148069"/>
                      </a:ext>
                    </a:extLst>
                  </a:tr>
                  <a:tr h="57680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Nunito" pitchFamily="2" charset="77"/>
                              <a:ea typeface="Cambria Math" panose="02040503050406030204" pitchFamily="18" charset="0"/>
                            </a:rPr>
                            <a:t>d)   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,3×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endParaRPr lang="en-GB" sz="1400" b="0" dirty="0">
                            <a:solidFill>
                              <a:schemeClr val="tx1"/>
                            </a:solidFill>
                            <a:latin typeface="Nunito" pitchFamily="2" charset="77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Nunito" pitchFamily="2" charset="77"/>
                              <a:ea typeface="Cambria Math" panose="02040503050406030204" pitchFamily="18" charset="0"/>
                            </a:rPr>
                            <a:t>i)   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,6×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endParaRPr lang="en-GB" sz="1400" b="0" dirty="0">
                            <a:solidFill>
                              <a:schemeClr val="tx1"/>
                            </a:solidFill>
                            <a:latin typeface="Nunito" pitchFamily="2" charset="77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8576394"/>
                      </a:ext>
                    </a:extLst>
                  </a:tr>
                  <a:tr h="57680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Nunito" pitchFamily="2" charset="77"/>
                              <a:ea typeface="Cambria Math" panose="02040503050406030204" pitchFamily="18" charset="0"/>
                            </a:rPr>
                            <a:t>e)   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,1.8×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endParaRPr lang="en-GB" sz="1400" b="0" dirty="0">
                            <a:solidFill>
                              <a:schemeClr val="tx1"/>
                            </a:solidFill>
                            <a:latin typeface="Nunito" pitchFamily="2" charset="77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Nunito" pitchFamily="2" charset="77"/>
                              <a:ea typeface="Cambria Math" panose="02040503050406030204" pitchFamily="18" charset="0"/>
                            </a:rPr>
                            <a:t>j)   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,1.2×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endParaRPr lang="en-GB" sz="1400" b="0" dirty="0">
                            <a:solidFill>
                              <a:schemeClr val="tx1"/>
                            </a:solidFill>
                            <a:latin typeface="Nunito" pitchFamily="2" charset="77"/>
                            <a:ea typeface="Cambria Math" panose="02040503050406030204" pitchFamily="18" charset="0"/>
                          </a:endParaRPr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9483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CEF93BB1-9E5B-AC84-7EC0-9CB3F146AF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0293022"/>
                  </p:ext>
                </p:extLst>
              </p:nvPr>
            </p:nvGraphicFramePr>
            <p:xfrm>
              <a:off x="71698" y="3897683"/>
              <a:ext cx="6744990" cy="28840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72495">
                      <a:extLst>
                        <a:ext uri="{9D8B030D-6E8A-4147-A177-3AD203B41FA5}">
                          <a16:colId xmlns:a16="http://schemas.microsoft.com/office/drawing/2014/main" val="3955507557"/>
                        </a:ext>
                      </a:extLst>
                    </a:gridCol>
                    <a:gridCol w="3372495">
                      <a:extLst>
                        <a:ext uri="{9D8B030D-6E8A-4147-A177-3AD203B41FA5}">
                          <a16:colId xmlns:a16="http://schemas.microsoft.com/office/drawing/2014/main" val="3509373474"/>
                        </a:ext>
                      </a:extLst>
                    </a:gridCol>
                  </a:tblGrid>
                  <a:tr h="5768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6522" r="-100376" b="-3978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t="-6522" r="-376" b="-3978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1170247"/>
                      </a:ext>
                    </a:extLst>
                  </a:tr>
                  <a:tr h="5768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08889" r="-100376" b="-3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t="-108889" r="-376" b="-30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5599849"/>
                      </a:ext>
                    </a:extLst>
                  </a:tr>
                  <a:tr h="5768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204348" r="-10037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t="-204348" r="-376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6148069"/>
                      </a:ext>
                    </a:extLst>
                  </a:tr>
                  <a:tr h="5768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311111" r="-100376" b="-10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t="-311111" r="-376" b="-104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576394"/>
                      </a:ext>
                    </a:extLst>
                  </a:tr>
                  <a:tr h="5768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402174" r="-100376" b="-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L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t="-402174" r="-376" b="-2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94836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lide Number Placeholder 5">
                <a:extLst>
                  <a:ext uri="{FF2B5EF4-FFF2-40B4-BE49-F238E27FC236}">
                    <a16:creationId xmlns:a16="http://schemas.microsoft.com/office/drawing/2014/main" id="{0078555A-6AC9-0CDC-112D-A70E6435EF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6630852"/>
                <a:ext cx="2971800" cy="252548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en-US"/>
                </a:defPPr>
                <a:lvl1pPr marL="0" algn="r" defTabSz="914400" rtl="0" eaLnBrk="1" latinLnBrk="0" hangingPunct="1">
                  <a:defRPr sz="1800" kern="1200">
                    <a:solidFill>
                      <a:schemeClr val="tx1"/>
                    </a:solidFill>
                    <a:latin typeface="Nunito" panose="00000500000000000000" pitchFamily="2" charset="0"/>
                    <a:ea typeface="Cambria Math" panose="02040503050406030204" pitchFamily="18" charset="0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200" i="1" dirty="0"/>
                  <a:t>Ext: Find the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200" i="1" dirty="0" err="1"/>
                  <a:t>th</a:t>
                </a:r>
                <a:r>
                  <a:rPr lang="en-GB" sz="1200" i="1" dirty="0"/>
                  <a:t> term of each sequence</a:t>
                </a:r>
              </a:p>
            </p:txBody>
          </p:sp>
        </mc:Choice>
        <mc:Fallback xmlns="">
          <p:sp>
            <p:nvSpPr>
              <p:cNvPr id="8" name="Slide Number Placeholder 5">
                <a:extLst>
                  <a:ext uri="{FF2B5EF4-FFF2-40B4-BE49-F238E27FC236}">
                    <a16:creationId xmlns:a16="http://schemas.microsoft.com/office/drawing/2014/main" id="{0078555A-6AC9-0CDC-112D-A70E6435E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630852"/>
                <a:ext cx="2971800" cy="252548"/>
              </a:xfrm>
              <a:prstGeom prst="rect">
                <a:avLst/>
              </a:prstGeom>
              <a:blipFill>
                <a:blip r:embed="rId5"/>
                <a:stretch>
                  <a:fillRect t="-5000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5573F99-5D3B-C378-B6A3-F51318F8BB39}"/>
              </a:ext>
            </a:extLst>
          </p:cNvPr>
          <p:cNvSpPr txBox="1"/>
          <p:nvPr/>
        </p:nvSpPr>
        <p:spPr>
          <a:xfrm>
            <a:off x="0" y="3222649"/>
            <a:ext cx="3401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Task 9:</a:t>
            </a:r>
            <a:r>
              <a:rPr lang="en-US" dirty="0"/>
              <a:t> Standard Form Sequences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8D1D6F1E-7836-9E67-5529-AC39FD02E5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852693"/>
                  </p:ext>
                </p:extLst>
              </p:nvPr>
            </p:nvGraphicFramePr>
            <p:xfrm>
              <a:off x="4129271" y="7359550"/>
              <a:ext cx="2607197" cy="246228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07197">
                      <a:extLst>
                        <a:ext uri="{9D8B030D-6E8A-4147-A177-3AD203B41FA5}">
                          <a16:colId xmlns:a16="http://schemas.microsoft.com/office/drawing/2014/main" val="1210140937"/>
                        </a:ext>
                      </a:extLst>
                    </a:gridCol>
                  </a:tblGrid>
                  <a:tr h="410381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=2×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7200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051919846"/>
                      </a:ext>
                    </a:extLst>
                  </a:tr>
                  <a:tr h="41038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=3×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7200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794687814"/>
                      </a:ext>
                    </a:extLst>
                  </a:tr>
                  <a:tr h="410381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=7×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7200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642334126"/>
                      </a:ext>
                    </a:extLst>
                  </a:tr>
                  <a:tr h="41038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=4×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7200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488935003"/>
                      </a:ext>
                    </a:extLst>
                  </a:tr>
                  <a:tr h="410381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=2×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7200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719110051"/>
                      </a:ext>
                    </a:extLst>
                  </a:tr>
                  <a:tr h="41038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=2.5×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b="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7200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457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8D1D6F1E-7836-9E67-5529-AC39FD02E5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852693"/>
                  </p:ext>
                </p:extLst>
              </p:nvPr>
            </p:nvGraphicFramePr>
            <p:xfrm>
              <a:off x="4129271" y="7359550"/>
              <a:ext cx="2607197" cy="246228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07197">
                      <a:extLst>
                        <a:ext uri="{9D8B030D-6E8A-4147-A177-3AD203B41FA5}">
                          <a16:colId xmlns:a16="http://schemas.microsoft.com/office/drawing/2014/main" val="1210140937"/>
                        </a:ext>
                      </a:extLst>
                    </a:gridCol>
                  </a:tblGrid>
                  <a:tr h="4103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200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6"/>
                          <a:stretch>
                            <a:fillRect l="-485" t="-6061" r="-971" b="-4969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1919846"/>
                      </a:ext>
                    </a:extLst>
                  </a:tr>
                  <a:tr h="4103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200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6"/>
                          <a:stretch>
                            <a:fillRect l="-485" t="-109375" r="-971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4687814"/>
                      </a:ext>
                    </a:extLst>
                  </a:tr>
                  <a:tr h="4103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200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6"/>
                          <a:stretch>
                            <a:fillRect l="-485" t="-203030" r="-971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334126"/>
                      </a:ext>
                    </a:extLst>
                  </a:tr>
                  <a:tr h="4103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200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6"/>
                          <a:stretch>
                            <a:fillRect l="-485" t="-312500" r="-971" b="-2093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8935003"/>
                      </a:ext>
                    </a:extLst>
                  </a:tr>
                  <a:tr h="4103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200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6"/>
                          <a:stretch>
                            <a:fillRect l="-485" t="-400000" r="-971" b="-1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9110051"/>
                      </a:ext>
                    </a:extLst>
                  </a:tr>
                  <a:tr h="4103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200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85" t="-515625" r="-971" b="-6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57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6CFFC43E-F1EC-67A3-6FC1-1A320447AA55}"/>
              </a:ext>
            </a:extLst>
          </p:cNvPr>
          <p:cNvSpPr txBox="1"/>
          <p:nvPr/>
        </p:nvSpPr>
        <p:spPr>
          <a:xfrm>
            <a:off x="23152" y="6959993"/>
            <a:ext cx="468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Task 10:</a:t>
            </a:r>
            <a:r>
              <a:rPr lang="en-US" dirty="0"/>
              <a:t> Solving Equations with Standard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5C2A21B0-4DA0-3D23-B6EF-D24CA12580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9265619"/>
                  </p:ext>
                </p:extLst>
              </p:nvPr>
            </p:nvGraphicFramePr>
            <p:xfrm>
              <a:off x="109446" y="7359549"/>
              <a:ext cx="4019825" cy="24622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5776">
                      <a:extLst>
                        <a:ext uri="{9D8B030D-6E8A-4147-A177-3AD203B41FA5}">
                          <a16:colId xmlns:a16="http://schemas.microsoft.com/office/drawing/2014/main" val="2266104648"/>
                        </a:ext>
                      </a:extLst>
                    </a:gridCol>
                    <a:gridCol w="3594049">
                      <a:extLst>
                        <a:ext uri="{9D8B030D-6E8A-4147-A177-3AD203B41FA5}">
                          <a16:colId xmlns:a16="http://schemas.microsoft.com/office/drawing/2014/main" val="2277774231"/>
                        </a:ext>
                      </a:extLst>
                    </a:gridCol>
                  </a:tblGrid>
                  <a:tr h="41038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+3×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=5×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144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71805236"/>
                      </a:ext>
                    </a:extLst>
                  </a:tr>
                  <a:tr h="41038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0.7</m:t>
                              </m:r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+3.3×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=5.4×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144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14539908"/>
                      </a:ext>
                    </a:extLst>
                  </a:tr>
                  <a:tr h="41038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1.3</m:t>
                              </m:r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−3.7×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=5.4×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144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02450162"/>
                      </a:ext>
                    </a:extLst>
                  </a:tr>
                  <a:tr h="41038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2.3×</m:t>
                                  </m:r>
                                  <m:sSup>
                                    <m:sSupPr>
                                      <m:ctrlPr>
                                        <a:rPr lang="en-GB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GB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=9.2×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144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96143672"/>
                      </a:ext>
                    </a:extLst>
                  </a:tr>
                  <a:tr h="41038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6.1×</m:t>
                                  </m:r>
                                  <m:sSup>
                                    <m:sSupPr>
                                      <m:ctrlPr>
                                        <a:rPr lang="en-GB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GB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11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=1.92×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3.5×</m:t>
                                  </m:r>
                                  <m:sSup>
                                    <m:sSupPr>
                                      <m:ctrlPr>
                                        <a:rPr lang="en-GB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GB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11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144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56326858"/>
                      </a:ext>
                    </a:extLst>
                  </a:tr>
                  <a:tr h="41038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+5</m:t>
                              </m:r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=3</m:t>
                              </m:r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+8×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4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</a:p>
                      </a:txBody>
                      <a:tcPr marL="144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516731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5C2A21B0-4DA0-3D23-B6EF-D24CA12580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9265619"/>
                  </p:ext>
                </p:extLst>
              </p:nvPr>
            </p:nvGraphicFramePr>
            <p:xfrm>
              <a:off x="109446" y="7359549"/>
              <a:ext cx="4019825" cy="24622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5776">
                      <a:extLst>
                        <a:ext uri="{9D8B030D-6E8A-4147-A177-3AD203B41FA5}">
                          <a16:colId xmlns:a16="http://schemas.microsoft.com/office/drawing/2014/main" val="2266104648"/>
                        </a:ext>
                      </a:extLst>
                    </a:gridCol>
                    <a:gridCol w="3594049">
                      <a:extLst>
                        <a:ext uri="{9D8B030D-6E8A-4147-A177-3AD203B41FA5}">
                          <a16:colId xmlns:a16="http://schemas.microsoft.com/office/drawing/2014/main" val="2277774231"/>
                        </a:ext>
                      </a:extLst>
                    </a:gridCol>
                  </a:tblGrid>
                  <a:tr h="41038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44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1972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1805236"/>
                      </a:ext>
                    </a:extLst>
                  </a:tr>
                  <a:tr h="41038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44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1972" t="-103125" b="-4156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4539908"/>
                      </a:ext>
                    </a:extLst>
                  </a:tr>
                  <a:tr h="41038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44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1972" t="-196970" b="-3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2450162"/>
                      </a:ext>
                    </a:extLst>
                  </a:tr>
                  <a:tr h="41038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4)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44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1972" t="-306250" b="-2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96143672"/>
                      </a:ext>
                    </a:extLst>
                  </a:tr>
                  <a:tr h="41038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5)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44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1972" t="-393939" b="-1060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6326858"/>
                      </a:ext>
                    </a:extLst>
                  </a:tr>
                  <a:tr h="41038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6)</a:t>
                          </a:r>
                        </a:p>
                      </a:txBody>
                      <a:tcPr marL="0" marR="0" marT="0" marB="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44000" marR="0" marT="0" marB="0" anchor="ctr">
                        <a:lnL w="12700" cmpd="sng">
                          <a:noFill/>
                        </a:lnL>
                        <a:lnR w="285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1972" t="-509375" b="-93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167315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8" name="Picture 2" descr="Answers 1">
            <a:extLst>
              <a:ext uri="{FF2B5EF4-FFF2-40B4-BE49-F238E27FC236}">
                <a16:creationId xmlns:a16="http://schemas.microsoft.com/office/drawing/2014/main" id="{35332FBE-43C1-69C4-8F4A-91A67BDF2F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" t="40442" r="2929" b="6070"/>
          <a:stretch/>
        </p:blipFill>
        <p:spPr bwMode="auto">
          <a:xfrm>
            <a:off x="109446" y="4071378"/>
            <a:ext cx="6635594" cy="2129624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865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art 1">
            <a:extLst>
              <a:ext uri="{FF2B5EF4-FFF2-40B4-BE49-F238E27FC236}">
                <a16:creationId xmlns:a16="http://schemas.microsoft.com/office/drawing/2014/main" id="{8A23F9B8-A8F9-8A45-4E59-9F307ADAFC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4" t="14703" r="6498" b="5785"/>
          <a:stretch/>
        </p:blipFill>
        <p:spPr bwMode="auto">
          <a:xfrm>
            <a:off x="115747" y="369332"/>
            <a:ext cx="6597570" cy="323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474C4C-50CB-AB3D-1C19-AB3DF2DFB75F}"/>
              </a:ext>
            </a:extLst>
          </p:cNvPr>
          <p:cNvSpPr txBox="1"/>
          <p:nvPr/>
        </p:nvSpPr>
        <p:spPr>
          <a:xfrm>
            <a:off x="0" y="0"/>
            <a:ext cx="484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Task 11:</a:t>
            </a:r>
            <a:r>
              <a:rPr lang="en-US" dirty="0"/>
              <a:t> Standard Form with Area and Perimeter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B0D80294-A5DF-4C6C-C8CF-7BC762E79A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5739350"/>
                  </p:ext>
                </p:extLst>
              </p:nvPr>
            </p:nvGraphicFramePr>
            <p:xfrm>
              <a:off x="115746" y="4243568"/>
              <a:ext cx="6597572" cy="554813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298786">
                      <a:extLst>
                        <a:ext uri="{9D8B030D-6E8A-4147-A177-3AD203B41FA5}">
                          <a16:colId xmlns:a16="http://schemas.microsoft.com/office/drawing/2014/main" val="1880125403"/>
                        </a:ext>
                      </a:extLst>
                    </a:gridCol>
                    <a:gridCol w="3298786">
                      <a:extLst>
                        <a:ext uri="{9D8B030D-6E8A-4147-A177-3AD203B41FA5}">
                          <a16:colId xmlns:a16="http://schemas.microsoft.com/office/drawing/2014/main" val="3609694653"/>
                        </a:ext>
                      </a:extLst>
                    </a:gridCol>
                  </a:tblGrid>
                  <a:tr h="1849377">
                    <a:tc>
                      <a:txBody>
                        <a:bodyPr/>
                        <a:lstStyle/>
                        <a:p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1) Using the digits from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oMath>
                          </a14:m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at most once each, fill in the gaps to give the largest possible answer:</a:t>
                          </a:r>
                        </a:p>
                        <a:p>
                          <a:endParaRPr lang="en-GB" sz="14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20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borderBox>
                              <m:r>
                                <a:rPr lang="en-GB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borderBox>
                                    <m:borderBoxPr>
                                      <m:ctrlPr>
                                        <a:rPr lang="en-GB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r>
                                        <a:rPr lang="en-GB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e>
                                  </m:borderBox>
                                </m:sup>
                              </m:sSup>
                              <m:r>
                                <a:rPr lang="en-GB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20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borderBox>
                              <m:r>
                                <a:rPr lang="en-GB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borderBox>
                                    <m:borderBoxPr>
                                      <m:ctrlPr>
                                        <a:rPr lang="en-GB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r>
                                        <a:rPr lang="en-GB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</m:borderBox>
                                </m:sup>
                              </m:sSup>
                            </m:oMath>
                          </a14:m>
                          <a:r>
                            <a:rPr lang="en-GB" sz="20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2) Using the digits from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oMath>
                          </a14:m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at most once each, fill in the gaps to give the largest possible answer:</a:t>
                          </a:r>
                        </a:p>
                        <a:p>
                          <a:endParaRPr lang="en-GB" sz="14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20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borderBox>
                              <m:r>
                                <a:rPr lang="en-GB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borderBox>
                                    <m:borderBoxPr>
                                      <m:ctrlPr>
                                        <a:rPr lang="en-GB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r>
                                        <a:rPr lang="en-GB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e>
                                  </m:borderBox>
                                </m:sup>
                              </m:sSup>
                              <m:r>
                                <a:rPr lang="en-GB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borderBox>
                                <m:borderBoxPr>
                                  <m:ctrlPr>
                                    <a:rPr lang="en-GB" sz="20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borderBox>
                              <m:r>
                                <a:rPr lang="en-GB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borderBox>
                                    <m:borderBoxPr>
                                      <m:ctrlPr>
                                        <a:rPr lang="en-GB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r>
                                        <a:rPr lang="en-GB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borderBox>
                                </m:sup>
                              </m:sSup>
                            </m:oMath>
                          </a14:m>
                          <a:r>
                            <a:rPr lang="en-GB" sz="20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558905691"/>
                      </a:ext>
                    </a:extLst>
                  </a:tr>
                  <a:tr h="1849377">
                    <a:tc>
                      <a:txBody>
                        <a:bodyPr/>
                        <a:lstStyle/>
                        <a:p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3) Using the digits from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oMath>
                          </a14:m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at most once each, fill in the gaps to give</a:t>
                          </a:r>
                          <a:r>
                            <a:rPr lang="en-GB" sz="14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an answer as close as possible to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40 000</m:t>
                              </m:r>
                            </m:oMath>
                          </a14:m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:</a:t>
                          </a:r>
                        </a:p>
                        <a:p>
                          <a:endParaRPr lang="en-GB" sz="14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20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borderBox>
                              <m:r>
                                <a:rPr lang="en-GB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borderBox>
                                    <m:borderBoxPr>
                                      <m:ctrlPr>
                                        <a:rPr lang="en-GB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r>
                                        <a:rPr lang="en-GB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borderBox>
                                </m:sup>
                              </m:sSup>
                              <m:r>
                                <a:rPr lang="en-GB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20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borderBox>
                              <m:r>
                                <a:rPr lang="en-GB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borderBox>
                                    <m:borderBoxPr>
                                      <m:ctrlPr>
                                        <a:rPr lang="en-GB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r>
                                        <a:rPr lang="en-GB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borderBox>
                                </m:sup>
                              </m:sSup>
                            </m:oMath>
                          </a14:m>
                          <a:r>
                            <a:rPr lang="en-GB" sz="20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4) Using the digits from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oMath>
                          </a14:m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at most once each, fill in the gaps to give</a:t>
                          </a:r>
                          <a:r>
                            <a:rPr lang="en-GB" sz="14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an answer as close as possible to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40 000</m:t>
                              </m:r>
                            </m:oMath>
                          </a14:m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:</a:t>
                          </a:r>
                        </a:p>
                        <a:p>
                          <a:endParaRPr lang="en-GB" sz="14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20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borderBox>
                              <m:r>
                                <a:rPr lang="en-GB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borderBox>
                                    <m:borderBoxPr>
                                      <m:ctrlPr>
                                        <a:rPr lang="en-GB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r>
                                        <a:rPr lang="en-GB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borderBox>
                                </m:sup>
                              </m:sSup>
                              <m:r>
                                <a:rPr lang="en-GB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borderBox>
                                <m:borderBoxPr>
                                  <m:ctrlPr>
                                    <a:rPr lang="en-GB" sz="20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borderBox>
                              <m:r>
                                <a:rPr lang="en-GB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borderBox>
                                    <m:borderBoxPr>
                                      <m:ctrlPr>
                                        <a:rPr lang="en-GB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r>
                                        <a:rPr lang="en-GB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borderBox>
                                </m:sup>
                              </m:sSup>
                            </m:oMath>
                          </a14:m>
                          <a:r>
                            <a:rPr lang="en-GB" sz="20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5972178"/>
                      </a:ext>
                    </a:extLst>
                  </a:tr>
                  <a:tr h="1849377">
                    <a:tc>
                      <a:txBody>
                        <a:bodyPr/>
                        <a:lstStyle/>
                        <a:p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5) Using the digits from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oMath>
                          </a14:m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at most once each, fill in the gaps to give</a:t>
                          </a:r>
                          <a:r>
                            <a:rPr lang="en-GB" sz="14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an answer as close as possible to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40 000</m:t>
                              </m:r>
                            </m:oMath>
                          </a14:m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:</a:t>
                          </a:r>
                        </a:p>
                        <a:p>
                          <a:endParaRPr lang="en-GB" sz="14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20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borderBox>
                              <m:r>
                                <a:rPr lang="en-GB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borderBox>
                                <m:borderBoxPr>
                                  <m:ctrlPr>
                                    <a:rPr lang="en-GB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borderBox>
                              <m:r>
                                <a:rPr lang="en-GB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× </m:t>
                              </m:r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borderBox>
                                    <m:borderBoxPr>
                                      <m:ctrlPr>
                                        <a:rPr lang="en-GB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r>
                                        <a:rPr lang="en-GB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borderBox>
                                </m:sup>
                              </m:sSup>
                              <m:r>
                                <a:rPr lang="en-GB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orderBox>
                                <m:borderBoxPr>
                                  <m:ctrlPr>
                                    <a:rPr lang="en-GB" sz="20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borderBox>
                              <m:r>
                                <a:rPr lang="en-GB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borderBox>
                                    <m:borderBoxPr>
                                      <m:ctrlPr>
                                        <a:rPr lang="en-GB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r>
                                        <a:rPr lang="en-GB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borderBox>
                                </m:sup>
                              </m:sSup>
                            </m:oMath>
                          </a14:m>
                          <a:r>
                            <a:rPr lang="en-GB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6) Using the digits from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to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i="1" dirty="0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oMath>
                          </a14:m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at most once each, fill in the gaps to give</a:t>
                          </a:r>
                          <a:r>
                            <a:rPr lang="en-GB" sz="1400" baseline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an answer as close as possible to </a:t>
                          </a:r>
                          <a14:m>
                            <m:oMath xmlns:m="http://schemas.openxmlformats.org/officeDocument/2006/math">
                              <m:r>
                                <a:rPr lang="en-GB" sz="1400" b="0" i="1" baseline="0" smtClean="0">
                                  <a:latin typeface="Cambria Math" panose="02040503050406030204" pitchFamily="18" charset="0"/>
                                </a:rPr>
                                <m:t>40 000</m:t>
                              </m:r>
                            </m:oMath>
                          </a14:m>
                          <a:r>
                            <a:rPr lang="en-GB" sz="14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:</a:t>
                          </a:r>
                        </a:p>
                        <a:p>
                          <a:endParaRPr lang="en-GB" sz="14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borderBox>
                                <m:borderBoxPr>
                                  <m:ctrlPr>
                                    <a:rPr lang="en-GB" sz="20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borderBox>
                              <m:r>
                                <a:rPr lang="en-GB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borderBox>
                                <m:borderBoxPr>
                                  <m:ctrlPr>
                                    <a:rPr lang="en-GB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borderBox>
                              <m:r>
                                <a:rPr lang="en-GB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× </m:t>
                              </m:r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borderBox>
                                    <m:borderBoxPr>
                                      <m:ctrlPr>
                                        <a:rPr lang="en-GB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r>
                                        <a:rPr lang="en-GB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borderBox>
                                </m:sup>
                              </m:sSup>
                              <m:r>
                                <a:rPr lang="en-GB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borderBox>
                                <m:borderBoxPr>
                                  <m:ctrlPr>
                                    <a:rPr lang="en-GB" sz="20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borderBox>
                              <m:r>
                                <a:rPr lang="en-GB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borderBox>
                                    <m:borderBoxPr>
                                      <m:ctrlPr>
                                        <a:rPr lang="en-GB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r>
                                        <a:rPr lang="en-GB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borderBox>
                                </m:sup>
                              </m:sSup>
                            </m:oMath>
                          </a14:m>
                          <a:r>
                            <a:rPr lang="en-GB" sz="2000" dirty="0">
                              <a:solidFill>
                                <a:srgbClr val="C0000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GB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757133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B0D80294-A5DF-4C6C-C8CF-7BC762E79A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5739350"/>
                  </p:ext>
                </p:extLst>
              </p:nvPr>
            </p:nvGraphicFramePr>
            <p:xfrm>
              <a:off x="115746" y="4243568"/>
              <a:ext cx="6597572" cy="554813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298786">
                      <a:extLst>
                        <a:ext uri="{9D8B030D-6E8A-4147-A177-3AD203B41FA5}">
                          <a16:colId xmlns:a16="http://schemas.microsoft.com/office/drawing/2014/main" val="1880125403"/>
                        </a:ext>
                      </a:extLst>
                    </a:gridCol>
                    <a:gridCol w="3298786">
                      <a:extLst>
                        <a:ext uri="{9D8B030D-6E8A-4147-A177-3AD203B41FA5}">
                          <a16:colId xmlns:a16="http://schemas.microsoft.com/office/drawing/2014/main" val="3609694653"/>
                        </a:ext>
                      </a:extLst>
                    </a:gridCol>
                  </a:tblGrid>
                  <a:tr h="18493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769" t="-1370" r="-100769" b="-201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769" t="-1370" r="-769" b="-2013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8905691"/>
                      </a:ext>
                    </a:extLst>
                  </a:tr>
                  <a:tr h="18493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769" t="-102069" r="-100769" b="-1027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769" t="-102069" r="-769" b="-1027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972178"/>
                      </a:ext>
                    </a:extLst>
                  </a:tr>
                  <a:tr h="18493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769" t="-200685" r="-100769" b="-20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769" t="-200685" r="-769" b="-20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57133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F345574-82C1-8E17-E54F-E5955161880C}"/>
              </a:ext>
            </a:extLst>
          </p:cNvPr>
          <p:cNvSpPr txBox="1"/>
          <p:nvPr/>
        </p:nvSpPr>
        <p:spPr>
          <a:xfrm>
            <a:off x="0" y="3794790"/>
            <a:ext cx="3774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Task 12:</a:t>
            </a:r>
            <a:r>
              <a:rPr lang="en-US" dirty="0"/>
              <a:t> Standard Form </a:t>
            </a:r>
            <a:r>
              <a:rPr lang="en-US" dirty="0" err="1"/>
              <a:t>Optimisation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9C69B9-51C8-4E9B-F318-3F74ACC63FF3}"/>
              </a:ext>
            </a:extLst>
          </p:cNvPr>
          <p:cNvSpPr txBox="1"/>
          <p:nvPr/>
        </p:nvSpPr>
        <p:spPr>
          <a:xfrm>
            <a:off x="5320927" y="25400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By @</a:t>
            </a:r>
            <a:r>
              <a:rPr lang="en-GB" b="1" dirty="0" err="1"/>
              <a:t>jshmtn</a:t>
            </a:r>
            <a:endParaRPr lang="en-GB" b="1" dirty="0"/>
          </a:p>
        </p:txBody>
      </p:sp>
      <p:pic>
        <p:nvPicPr>
          <p:cNvPr id="9" name="Picture 2" descr="Answers 1">
            <a:extLst>
              <a:ext uri="{FF2B5EF4-FFF2-40B4-BE49-F238E27FC236}">
                <a16:creationId xmlns:a16="http://schemas.microsoft.com/office/drawing/2014/main" id="{E80816C0-28BC-5455-1CA4-50A4EB5082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" t="19572" r="31131" b="8554"/>
          <a:stretch/>
        </p:blipFill>
        <p:spPr bwMode="auto">
          <a:xfrm>
            <a:off x="10611" y="736567"/>
            <a:ext cx="4901966" cy="294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062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yRed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C00000"/>
      </a:accent6>
      <a:hlink>
        <a:srgbClr val="5F5F5F"/>
      </a:hlink>
      <a:folHlink>
        <a:srgbClr val="919191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592</TotalTime>
  <Words>2311</Words>
  <Application>Microsoft Macintosh PowerPoint</Application>
  <PresentationFormat>A4 Paper (210x297 mm)</PresentationFormat>
  <Paragraphs>656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Bradley Hand</vt:lpstr>
      <vt:lpstr>Calibri</vt:lpstr>
      <vt:lpstr>Cambria Math</vt:lpstr>
      <vt:lpstr>Gill Sans MT</vt:lpstr>
      <vt:lpstr>Nunito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Day (Staff)</dc:creator>
  <cp:lastModifiedBy>Nathan Day</cp:lastModifiedBy>
  <cp:revision>4</cp:revision>
  <dcterms:created xsi:type="dcterms:W3CDTF">2023-01-23T21:12:20Z</dcterms:created>
  <dcterms:modified xsi:type="dcterms:W3CDTF">2024-03-19T17:43:23Z</dcterms:modified>
</cp:coreProperties>
</file>