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4" r:id="rId2"/>
    <p:sldId id="275" r:id="rId3"/>
    <p:sldId id="27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D5980-662A-4744-960F-F4A4C9AF7C43}" v="17" dt="2021-11-27T15:37:12.1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4"/>
    <p:restoredTop sz="96302"/>
  </p:normalViewPr>
  <p:slideViewPr>
    <p:cSldViewPr snapToGrid="0" snapToObjects="1">
      <p:cViewPr varScale="1">
        <p:scale>
          <a:sx n="155" d="100"/>
          <a:sy n="155" d="100"/>
        </p:scale>
        <p:origin x="216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q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351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q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84820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  <p:sldLayoutId id="2147483671" r:id="rId6"/>
    <p:sldLayoutId id="214748367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2D193C-3A14-4F42-BC97-989F5C1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3364306"/>
                  </p:ext>
                </p:extLst>
              </p:nvPr>
            </p:nvGraphicFramePr>
            <p:xfrm>
              <a:off x="311400" y="1300478"/>
              <a:ext cx="11569200" cy="48040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48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5298038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5776362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</a:tblGrid>
                  <a:tr h="6908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Assuming that</a:t>
                          </a:r>
                          <a:r>
                            <a:rPr lang="en-GB" sz="2000" b="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each pair of numbers is the start of an arithmetic sequence, find: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) the next three terms, (ii)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 term rule, (iii)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r>
                            <a:rPr lang="en-GB" sz="2000" b="0" baseline="300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term.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103632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20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304801">
                    <a:tc>
                      <a:txBody>
                        <a:bodyPr/>
                        <a:lstStyle/>
                        <a:p>
                          <a:pPr algn="r"/>
                          <a:endParaRPr lang="en-GB" sz="20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</a:t>
                          </a: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ra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2</m:t>
                              </m:r>
                            </m:oMath>
                          </a14:m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</a:t>
                          </a: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1</m:t>
                              </m:r>
                            </m:oMath>
                          </a14:m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6,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</a:t>
                          </a: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75</m:t>
                                  </m:r>
                                </m:e>
                              </m:rad>
                              <m:r>
                                <a:rPr lang="en-GB" sz="2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endParaRPr lang="en-GB" sz="28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3364306"/>
                  </p:ext>
                </p:extLst>
              </p:nvPr>
            </p:nvGraphicFramePr>
            <p:xfrm>
              <a:off x="311400" y="1300478"/>
              <a:ext cx="11569200" cy="48040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48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5298038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5776362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</a:tblGrid>
                  <a:tr h="6908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467" t="-10909" b="-6145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103632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20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304801">
                    <a:tc>
                      <a:txBody>
                        <a:bodyPr/>
                        <a:lstStyle/>
                        <a:p>
                          <a:pPr algn="r"/>
                          <a:endParaRPr lang="en-GB" sz="20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377273" r="-99562" b="-4295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440" t="-377273" b="-429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77273" r="-99562" b="-3295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440" t="-477273" b="-329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577273" r="-99562" b="-2295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440" t="-577273" b="-229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93023" r="-99562" b="-13488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440" t="-693023" b="-1348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5544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775000" r="-99562" b="-3181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440" t="-775000" b="-3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7634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2D193C-3A14-4F42-BC97-989F5C1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1400" y="1300479"/>
              <a:ext cx="11629794" cy="50755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4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2222903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3283131">
                      <a:extLst>
                        <a:ext uri="{9D8B030D-6E8A-4147-A177-3AD203B41FA5}">
                          <a16:colId xmlns:a16="http://schemas.microsoft.com/office/drawing/2014/main" val="3445736973"/>
                        </a:ext>
                      </a:extLst>
                    </a:gridCol>
                    <a:gridCol w="2603863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  <a:gridCol w="3206497">
                      <a:extLst>
                        <a:ext uri="{9D8B030D-6E8A-4147-A177-3AD203B41FA5}">
                          <a16:colId xmlns:a16="http://schemas.microsoft.com/office/drawing/2014/main" val="1535120206"/>
                        </a:ext>
                      </a:extLst>
                    </a:gridCol>
                  </a:tblGrid>
                  <a:tr h="5760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Assuming that</a:t>
                          </a:r>
                          <a:r>
                            <a:rPr lang="en-GB" sz="2000" b="0" baseline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each pair of numbers is the start of an arithmetic sequence, find:</a:t>
                          </a:r>
                          <a:b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2000" b="0" dirty="0" err="1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) the next three terms, (ii)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 term rule, (iii)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r>
                            <a:rPr lang="en-GB" sz="2000" b="0" baseline="3000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</a:t>
                          </a:r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term.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518454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4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214957">
                    <a:tc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9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 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399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600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93303709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598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3094773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2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6−2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8−3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6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398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−198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996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75902101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1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4−3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(6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1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−12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−18</m:t>
                              </m:r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6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199−198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+12−6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1194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−1188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51535160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2+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75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2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2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2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2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2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2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2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39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iv)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398+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2184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97664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1400" y="1300479"/>
              <a:ext cx="11629794" cy="50755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4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2222903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3283131">
                      <a:extLst>
                        <a:ext uri="{9D8B030D-6E8A-4147-A177-3AD203B41FA5}">
                          <a16:colId xmlns:a16="http://schemas.microsoft.com/office/drawing/2014/main" val="3445736973"/>
                        </a:ext>
                      </a:extLst>
                    </a:gridCol>
                    <a:gridCol w="2603863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  <a:gridCol w="3206497">
                      <a:extLst>
                        <a:ext uri="{9D8B030D-6E8A-4147-A177-3AD203B41FA5}">
                          <a16:colId xmlns:a16="http://schemas.microsoft.com/office/drawing/2014/main" val="1535120206"/>
                        </a:ext>
                      </a:extLst>
                    </a:gridCol>
                  </a:tblGrid>
                  <a:tr h="60960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0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3" t="-12500" b="-74791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400" b="0" dirty="0" err="1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42857" r="-358500" b="-9321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442857" r="-176834" b="-932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442857" r="-123415" b="-932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442857" b="-932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524138" r="-358500" b="-80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524138" r="-176834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524138" r="-123415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524138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303709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46429" r="-358500" b="-72857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646429" r="-176834" b="-7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646429" r="-123415" b="-7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646429" b="-728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746429" r="-358500" b="-62857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746429" r="-176834" b="-6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746429" r="-123415" b="-6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746429" b="-628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094773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846429" r="-358500" b="-52857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846429" r="-176834" b="-5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846429" r="-123415" b="-5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846429" b="-5285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913793" r="-358500" b="-4103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913793" r="-176834" b="-4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913793" r="-123415" b="-4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913793" b="-4103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5902101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50000" r="-358500" b="-325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1050000" r="-176834" b="-3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1050000" r="-123415" b="-3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1050000" b="-3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150000" r="-358500" b="-225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1150000" r="-176834" b="-2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1150000" r="-123415" b="-2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1150000" b="-2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1535160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206897" r="-358500" b="-11724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1206897" r="-176834" b="-1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1206897" r="-123415" b="-1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1206897" b="-1172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  <a:tr h="358198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353571" r="-358500" b="-2142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1353571" r="-176834" b="-2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1353571" r="-123415" b="-2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1353571" b="-2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97664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3669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2D193C-3A14-4F42-BC97-989F5C14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1400" y="1300479"/>
              <a:ext cx="11629796" cy="50617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4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2222904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1448399">
                      <a:extLst>
                        <a:ext uri="{9D8B030D-6E8A-4147-A177-3AD203B41FA5}">
                          <a16:colId xmlns:a16="http://schemas.microsoft.com/office/drawing/2014/main" val="3445736973"/>
                        </a:ext>
                      </a:extLst>
                    </a:gridCol>
                    <a:gridCol w="827690">
                      <a:extLst>
                        <a:ext uri="{9D8B030D-6E8A-4147-A177-3AD203B41FA5}">
                          <a16:colId xmlns:a16="http://schemas.microsoft.com/office/drawing/2014/main" val="45631282"/>
                        </a:ext>
                      </a:extLst>
                    </a:gridCol>
                    <a:gridCol w="1007043">
                      <a:extLst>
                        <a:ext uri="{9D8B030D-6E8A-4147-A177-3AD203B41FA5}">
                          <a16:colId xmlns:a16="http://schemas.microsoft.com/office/drawing/2014/main" val="126278854"/>
                        </a:ext>
                      </a:extLst>
                    </a:gridCol>
                    <a:gridCol w="2603863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  <a:gridCol w="3206497">
                      <a:extLst>
                        <a:ext uri="{9D8B030D-6E8A-4147-A177-3AD203B41FA5}">
                          <a16:colId xmlns:a16="http://schemas.microsoft.com/office/drawing/2014/main" val="1535120206"/>
                        </a:ext>
                      </a:extLst>
                    </a:gridCol>
                  </a:tblGrid>
                  <a:tr h="477513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6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Assuming that</a:t>
                          </a:r>
                          <a:r>
                            <a:rPr lang="en-GB" sz="1600" b="0" baseline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each pair of numbers is the start of an arithmetic sequence, find:</a:t>
                          </a:r>
                          <a:br>
                            <a:rPr lang="en-GB" sz="16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600" b="0" dirty="0" err="1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) the next three terms, (ii)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 term rule, (iii) the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oMath>
                          </a14:m>
                          <a:r>
                            <a:rPr lang="en-GB" sz="1600" b="0" baseline="3000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th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orbel" panose="020B0503020204020204" pitchFamily="34" charset="0"/>
                              <a:ea typeface="Cambria Math" panose="02040503050406030204" pitchFamily="18" charset="0"/>
                            </a:rPr>
                            <a:t> term.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805803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6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800" b="0" dirty="0" err="1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800" b="0" kern="1200" dirty="0">
                              <a:solidFill>
                                <a:srgbClr val="C00000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238756">
                    <a:tc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a)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81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f)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 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24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93303709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g)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64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30947736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2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4,  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1272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216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75902101"/>
                      </a:ext>
                    </a:extLst>
                  </a:tr>
                  <a:tr h="350730">
                    <a:tc rowSpan="2"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1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8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endParaRPr lang="en-GB" sz="18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80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(6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18, 18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54</m:t>
                              </m:r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350730">
                    <a:tc gridSpan="2"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</a:t>
                          </a:r>
                          <a:r>
                            <a:rPr lang="en-GB" sz="16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51535160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e)</a:t>
                          </a: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2+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05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05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05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05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05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  <m:r>
                                <a:rPr lang="en-GB" sz="105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GB" sz="105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4+3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10+7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24+17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75</m:t>
                                  </m:r>
                                </m:e>
                              </m:ra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 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2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2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2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2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6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2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2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2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216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1272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125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3+2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iv)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7+5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ii)</a:t>
                          </a:r>
                          <a:r>
                            <a:rPr lang="en-GB" sz="1400" b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36</m:t>
                                  </m:r>
                                </m:num>
                                <m:den>
                                  <m:r>
                                    <a:rPr lang="en-GB" sz="14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iii)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216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125</m:t>
                                  </m:r>
                                </m:den>
                              </m:f>
                            </m:oMath>
                          </a14:m>
                          <a:endParaRPr lang="en-GB" sz="14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597664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75475E44-D048-2F4E-9459-DA1CC933C3F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1400" y="1300479"/>
              <a:ext cx="11629796" cy="50617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134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2222904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1448399">
                      <a:extLst>
                        <a:ext uri="{9D8B030D-6E8A-4147-A177-3AD203B41FA5}">
                          <a16:colId xmlns:a16="http://schemas.microsoft.com/office/drawing/2014/main" val="3445736973"/>
                        </a:ext>
                      </a:extLst>
                    </a:gridCol>
                    <a:gridCol w="827690">
                      <a:extLst>
                        <a:ext uri="{9D8B030D-6E8A-4147-A177-3AD203B41FA5}">
                          <a16:colId xmlns:a16="http://schemas.microsoft.com/office/drawing/2014/main" val="45631282"/>
                        </a:ext>
                      </a:extLst>
                    </a:gridCol>
                    <a:gridCol w="1007043">
                      <a:extLst>
                        <a:ext uri="{9D8B030D-6E8A-4147-A177-3AD203B41FA5}">
                          <a16:colId xmlns:a16="http://schemas.microsoft.com/office/drawing/2014/main" val="126278854"/>
                        </a:ext>
                      </a:extLst>
                    </a:gridCol>
                    <a:gridCol w="2603863">
                      <a:extLst>
                        <a:ext uri="{9D8B030D-6E8A-4147-A177-3AD203B41FA5}">
                          <a16:colId xmlns:a16="http://schemas.microsoft.com/office/drawing/2014/main" val="594887427"/>
                        </a:ext>
                      </a:extLst>
                    </a:gridCol>
                    <a:gridCol w="3206497">
                      <a:extLst>
                        <a:ext uri="{9D8B030D-6E8A-4147-A177-3AD203B41FA5}">
                          <a16:colId xmlns:a16="http://schemas.microsoft.com/office/drawing/2014/main" val="1535120206"/>
                        </a:ext>
                      </a:extLst>
                    </a:gridCol>
                  </a:tblGrid>
                  <a:tr h="48768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6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3" t="-13158" b="-96842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rgbClr val="C00000"/>
                            </a:solidFill>
                            <a:latin typeface="Corbel" panose="020B050302020402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6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Assuming that each pair of numbers is the start of a geometric sequence, find: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</a:t>
                          </a:r>
                          <a:r>
                            <a:rPr lang="en-GB" sz="1800" b="0" dirty="0" err="1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</a:t>
                          </a: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) the next three terms, (ii) the ratio between the first and third terms,</a:t>
                          </a:r>
                          <a:b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(iii)</a:t>
                          </a:r>
                          <a:r>
                            <a:rPr lang="en-GB" sz="1800" b="0" kern="1200" dirty="0">
                              <a:solidFill>
                                <a:srgbClr val="C00000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ratio between the second and fifth terms.</a:t>
                          </a: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5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8039446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74074" r="-358500" b="-94814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144000" marR="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474074" r="-176834" b="-94814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474074" r="-123415" b="-94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474074" b="-9481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77477343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553571" r="-358500" b="-81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553571" r="-176834" b="-81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553571" r="-123415" b="-8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553571" b="-8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3303709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77778" r="-358500" b="-74444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677778" r="-176834" b="-74444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677778" r="-123415" b="-74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677778" b="-7444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3758467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750000" r="-358500" b="-61785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750000" r="-176834" b="-61785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750000" r="-123415" b="-6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750000" b="-61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0947736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850000" r="-358500" b="-51785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850000" r="-176834" b="-51785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850000" r="-123415" b="-5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850000" b="-517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9717060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985185" r="-358500" b="-4370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985185" r="-176834" b="-4370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985185" r="-123415" b="-43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985185" b="-4370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5902101"/>
                      </a:ext>
                    </a:extLst>
                  </a:tr>
                  <a:tr h="350730">
                    <a:tc rowSpan="2"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523214" r="-358500" b="-110714"/>
                          </a:stretch>
                        </a:blip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5439" t="-523214" r="-528947" b="-110714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83077" t="-523214" r="-827692" b="-110714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000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73750" t="-523214" r="-572500" b="-11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1046429" r="-123415" b="-32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1046429" b="-32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157696"/>
                      </a:ext>
                    </a:extLst>
                  </a:tr>
                  <a:tr h="350730">
                    <a:tc gridSpan="2"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1146429" r="-123415" b="-22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1146429" b="-22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1535160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292593" r="-358500" b="-12963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1292593" r="-176834" b="-12963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1292593" r="-123415" b="-1296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1292593" b="-1296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707218"/>
                      </a:ext>
                    </a:extLst>
                  </a:tr>
                  <a:tr h="35073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342857" r="-358500" b="-25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7220" t="-1342857" r="-176834" b="-25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23902" t="-1342857" r="-123415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62451" t="-1342857" b="-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597664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3471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12708</TotalTime>
  <Words>942</Words>
  <Application>Microsoft Macintosh PowerPoint</Application>
  <PresentationFormat>Widescreen</PresentationFormat>
  <Paragraphs>105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Bahnschrift</vt:lpstr>
      <vt:lpstr>Calibri</vt:lpstr>
      <vt:lpstr>Cambria Math</vt:lpstr>
      <vt:lpstr>Corbel</vt:lpstr>
      <vt:lpstr>Office Theme</vt:lpstr>
      <vt:lpstr>Surds</vt:lpstr>
      <vt:lpstr>Surds</vt:lpstr>
      <vt:lpstr>Surds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2021-11-07T22:04:41Z</dcterms:created>
  <dcterms:modified xsi:type="dcterms:W3CDTF">2021-11-27T15:37:56Z</dcterms:modified>
</cp:coreProperties>
</file>