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9" r:id="rId2"/>
    <p:sldId id="279" r:id="rId3"/>
    <p:sldId id="315" r:id="rId4"/>
    <p:sldId id="285" r:id="rId5"/>
    <p:sldId id="300" r:id="rId6"/>
    <p:sldId id="302" r:id="rId7"/>
    <p:sldId id="287" r:id="rId8"/>
    <p:sldId id="280" r:id="rId9"/>
    <p:sldId id="295" r:id="rId10"/>
    <p:sldId id="328" r:id="rId11"/>
    <p:sldId id="319" r:id="rId12"/>
    <p:sldId id="324" r:id="rId13"/>
    <p:sldId id="323" r:id="rId14"/>
    <p:sldId id="322" r:id="rId15"/>
    <p:sldId id="320" r:id="rId16"/>
    <p:sldId id="326" r:id="rId17"/>
    <p:sldId id="317" r:id="rId18"/>
    <p:sldId id="29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2C"/>
    <a:srgbClr val="007F3A"/>
    <a:srgbClr val="D9EBE5"/>
    <a:srgbClr val="525354"/>
    <a:srgbClr val="72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5A769C-5EE6-8348-825A-3C16666672A3}" v="2015" dt="2022-11-16T17:18:40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41"/>
    <p:restoredTop sz="95306"/>
  </p:normalViewPr>
  <p:slideViewPr>
    <p:cSldViewPr snapToGrid="0" snapToObjects="1">
      <p:cViewPr varScale="1">
        <p:scale>
          <a:sx n="117" d="100"/>
          <a:sy n="117" d="100"/>
        </p:scale>
        <p:origin x="133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28" d="100"/>
          <a:sy n="128" d="100"/>
        </p:scale>
        <p:origin x="42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77E604-4566-F349-B015-633281DA35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E10EF-1983-2443-AB92-F52CA96A84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C03DB-277B-F04D-8B46-DA9B715806A9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CCD05-52E9-7F4E-AA10-677945DCE6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5FA3B-F1D2-D542-B7D0-53EF8840C6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D1896-BD88-5A46-B749-08926D1280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43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CB722-F5D9-4740-9827-A0CAD428721E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5E734-D1C8-944B-BBCF-08E8F26BE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88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3DBE6-248F-4DF1-8D37-46F3B73DC9D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97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5E734-D1C8-944B-BBCF-08E8F26BEBB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80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5E734-D1C8-944B-BBCF-08E8F26BEBB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1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5E734-D1C8-944B-BBCF-08E8F26BEB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077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5E734-D1C8-944B-BBCF-08E8F26BEBB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463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5E734-D1C8-944B-BBCF-08E8F26BEBB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33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5E734-D1C8-944B-BBCF-08E8F26BEBB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747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5E734-D1C8-944B-BBCF-08E8F26BEBB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348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alf-frame 6">
            <a:extLst>
              <a:ext uri="{FF2B5EF4-FFF2-40B4-BE49-F238E27FC236}">
                <a16:creationId xmlns:a16="http://schemas.microsoft.com/office/drawing/2014/main" id="{B85CB996-A7CA-B441-87A2-036A6FD95850}"/>
              </a:ext>
            </a:extLst>
          </p:cNvPr>
          <p:cNvSpPr/>
          <p:nvPr userDrawn="1"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</a:endParaRPr>
          </a:p>
        </p:txBody>
      </p:sp>
      <p:sp>
        <p:nvSpPr>
          <p:cNvPr id="8" name="Half-frame 7">
            <a:extLst>
              <a:ext uri="{FF2B5EF4-FFF2-40B4-BE49-F238E27FC236}">
                <a16:creationId xmlns:a16="http://schemas.microsoft.com/office/drawing/2014/main" id="{E1F8CDB2-CC46-8F43-85AC-587B64AAA38A}"/>
              </a:ext>
            </a:extLst>
          </p:cNvPr>
          <p:cNvSpPr/>
          <p:nvPr userDrawn="1"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06F0E6-61E0-B54E-878A-9AC19F7BEDA2}"/>
              </a:ext>
            </a:extLst>
          </p:cNvPr>
          <p:cNvGrpSpPr/>
          <p:nvPr userDrawn="1"/>
        </p:nvGrpSpPr>
        <p:grpSpPr>
          <a:xfrm>
            <a:off x="11461615" y="95276"/>
            <a:ext cx="615950" cy="631529"/>
            <a:chOff x="11468100" y="108246"/>
            <a:chExt cx="615950" cy="631529"/>
          </a:xfrm>
        </p:grpSpPr>
        <p:pic>
          <p:nvPicPr>
            <p:cNvPr id="10" name="Graphic 9" descr="Alterations &amp; Tailoring outline">
              <a:extLst>
                <a:ext uri="{FF2B5EF4-FFF2-40B4-BE49-F238E27FC236}">
                  <a16:creationId xmlns:a16="http://schemas.microsoft.com/office/drawing/2014/main" id="{C0E2D3BF-97D2-F248-AF40-20CD5664F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73541" y="108246"/>
              <a:ext cx="587829" cy="58782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69E41F2-D5AF-8348-9380-C08B4462416E}"/>
                </a:ext>
              </a:extLst>
            </p:cNvPr>
            <p:cNvSpPr/>
            <p:nvPr/>
          </p:nvSpPr>
          <p:spPr>
            <a:xfrm>
              <a:off x="11468100" y="123825"/>
              <a:ext cx="615950" cy="6159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F35908-52AC-1948-859A-0BCF673CE791}"/>
              </a:ext>
            </a:extLst>
          </p:cNvPr>
          <p:cNvSpPr/>
          <p:nvPr userDrawn="1"/>
        </p:nvSpPr>
        <p:spPr>
          <a:xfrm>
            <a:off x="8423565" y="6446983"/>
            <a:ext cx="3731491" cy="392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>
                <a:solidFill>
                  <a:schemeClr val="bg2"/>
                </a:solidFill>
              </a:rPr>
              <a:t>@nathanday314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2EC418-C4BE-284A-93B4-EDD58886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7883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6000" b="1"/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9874285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E722BC-3638-454D-8AC7-23D1772250C6}"/>
              </a:ext>
            </a:extLst>
          </p:cNvPr>
          <p:cNvSpPr/>
          <p:nvPr userDrawn="1"/>
        </p:nvSpPr>
        <p:spPr>
          <a:xfrm>
            <a:off x="8423565" y="6446983"/>
            <a:ext cx="3731491" cy="392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00043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896278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erages_Wit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alf-frame 4">
            <a:extLst>
              <a:ext uri="{FF2B5EF4-FFF2-40B4-BE49-F238E27FC236}">
                <a16:creationId xmlns:a16="http://schemas.microsoft.com/office/drawing/2014/main" id="{D1C19C61-2604-A04F-887A-F4052AC4D348}"/>
              </a:ext>
            </a:extLst>
          </p:cNvPr>
          <p:cNvSpPr/>
          <p:nvPr userDrawn="1"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InterwovenMaths.com</a:t>
            </a:r>
          </a:p>
        </p:txBody>
      </p:sp>
      <p:sp>
        <p:nvSpPr>
          <p:cNvPr id="6" name="Half-frame 5">
            <a:extLst>
              <a:ext uri="{FF2B5EF4-FFF2-40B4-BE49-F238E27FC236}">
                <a16:creationId xmlns:a16="http://schemas.microsoft.com/office/drawing/2014/main" id="{AF547E31-B173-5141-9B5A-EC1326741D5A}"/>
              </a:ext>
            </a:extLst>
          </p:cNvPr>
          <p:cNvSpPr/>
          <p:nvPr userDrawn="1"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E387D3-E798-1641-B0C5-37ABD30F660A}"/>
              </a:ext>
            </a:extLst>
          </p:cNvPr>
          <p:cNvGrpSpPr/>
          <p:nvPr userDrawn="1"/>
        </p:nvGrpSpPr>
        <p:grpSpPr>
          <a:xfrm>
            <a:off x="11461615" y="95276"/>
            <a:ext cx="615950" cy="631529"/>
            <a:chOff x="11461615" y="95276"/>
            <a:chExt cx="615950" cy="63152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E9861C3-EDC0-614F-8C4D-D1136B4E41CB}"/>
                </a:ext>
              </a:extLst>
            </p:cNvPr>
            <p:cNvSpPr/>
            <p:nvPr/>
          </p:nvSpPr>
          <p:spPr>
            <a:xfrm>
              <a:off x="11461615" y="110855"/>
              <a:ext cx="615950" cy="6159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Graphic 7" descr="Alterations &amp; Tailoring outline">
              <a:extLst>
                <a:ext uri="{FF2B5EF4-FFF2-40B4-BE49-F238E27FC236}">
                  <a16:creationId xmlns:a16="http://schemas.microsoft.com/office/drawing/2014/main" id="{F6ACB839-002A-3F47-859B-5727A4ED8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67056" y="95276"/>
              <a:ext cx="587829" cy="587829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0E722BC-3638-454D-8AC7-23D1772250C6}"/>
              </a:ext>
            </a:extLst>
          </p:cNvPr>
          <p:cNvSpPr/>
          <p:nvPr userDrawn="1"/>
        </p:nvSpPr>
        <p:spPr>
          <a:xfrm>
            <a:off x="8423565" y="6446983"/>
            <a:ext cx="3731491" cy="392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2000" dirty="0">
                <a:solidFill>
                  <a:schemeClr val="tx1"/>
                </a:solidFill>
              </a:rPr>
              <a:t>@nathanday314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BC7462-0F28-B747-A707-E3B15818E678}"/>
              </a:ext>
            </a:extLst>
          </p:cNvPr>
          <p:cNvSpPr txBox="1"/>
          <p:nvPr userDrawn="1"/>
        </p:nvSpPr>
        <p:spPr>
          <a:xfrm>
            <a:off x="183015" y="372862"/>
            <a:ext cx="7357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800" b="0" dirty="0">
                <a:solidFill>
                  <a:schemeClr val="bg2"/>
                </a:solidFill>
              </a:rPr>
              <a:t>Averages with…</a:t>
            </a:r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041FFABF-8174-234D-B585-A78CC71A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550" y="288632"/>
            <a:ext cx="6392254" cy="823146"/>
          </a:xfrm>
          <a:prstGeom prst="rect">
            <a:avLst/>
          </a:prstGeom>
        </p:spPr>
        <p:txBody>
          <a:bodyPr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7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514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5" r:id="rId3"/>
    <p:sldLayoutId id="2147483676" r:id="rId4"/>
  </p:sldLayoutIdLst>
  <p:transition spd="slow">
    <p:wipe dir="r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alf-frame 7">
            <a:extLst>
              <a:ext uri="{FF2B5EF4-FFF2-40B4-BE49-F238E27FC236}">
                <a16:creationId xmlns:a16="http://schemas.microsoft.com/office/drawing/2014/main" id="{A2C799EC-64D6-D748-BF79-FBF69636F097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Introductions</a:t>
            </a:r>
          </a:p>
        </p:txBody>
      </p:sp>
      <p:sp>
        <p:nvSpPr>
          <p:cNvPr id="9" name="Half-frame 8">
            <a:extLst>
              <a:ext uri="{FF2B5EF4-FFF2-40B4-BE49-F238E27FC236}">
                <a16:creationId xmlns:a16="http://schemas.microsoft.com/office/drawing/2014/main" id="{843F8DC8-F008-7A4D-B3BD-5805D2BAC92A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9960C6-FB52-B013-EF7C-221FE54D50A6}"/>
              </a:ext>
            </a:extLst>
          </p:cNvPr>
          <p:cNvSpPr txBox="1"/>
          <p:nvPr/>
        </p:nvSpPr>
        <p:spPr>
          <a:xfrm>
            <a:off x="1072445" y="1127350"/>
            <a:ext cx="1004710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bg2"/>
                </a:solidFill>
              </a:rPr>
              <a:t>Making Connections</a:t>
            </a:r>
            <a:br>
              <a:rPr lang="en-GB" sz="8800" dirty="0">
                <a:solidFill>
                  <a:schemeClr val="bg2"/>
                </a:solidFill>
              </a:rPr>
            </a:br>
            <a:r>
              <a:rPr lang="en-GB" sz="4800" dirty="0">
                <a:solidFill>
                  <a:schemeClr val="accent1"/>
                </a:solidFill>
              </a:rPr>
              <a:t>The Power of Interweaving</a:t>
            </a:r>
            <a:endParaRPr lang="en-GB" sz="88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FC70D-4515-E14E-8FF6-8D4EADFBA57F}"/>
              </a:ext>
            </a:extLst>
          </p:cNvPr>
          <p:cNvSpPr txBox="1"/>
          <p:nvPr/>
        </p:nvSpPr>
        <p:spPr>
          <a:xfrm>
            <a:off x="4950494" y="3769294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@nathanday314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BEF783-FEC5-410F-FD75-45072AEA31E5}"/>
              </a:ext>
            </a:extLst>
          </p:cNvPr>
          <p:cNvCxnSpPr>
            <a:cxnSpLocks/>
          </p:cNvCxnSpPr>
          <p:nvPr/>
        </p:nvCxnSpPr>
        <p:spPr>
          <a:xfrm>
            <a:off x="3939941" y="3540929"/>
            <a:ext cx="43121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71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hape, polygon&#10;&#10;Description automatically generated">
            <a:extLst>
              <a:ext uri="{FF2B5EF4-FFF2-40B4-BE49-F238E27FC236}">
                <a16:creationId xmlns:a16="http://schemas.microsoft.com/office/drawing/2014/main" id="{3117931A-E344-131E-CCC3-549C820BA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308" y="556547"/>
            <a:ext cx="9780639" cy="5509760"/>
          </a:xfrm>
          <a:prstGeom prst="rect">
            <a:avLst/>
          </a:prstGeom>
        </p:spPr>
      </p:pic>
      <p:sp>
        <p:nvSpPr>
          <p:cNvPr id="4" name="Half-frame 3">
            <a:extLst>
              <a:ext uri="{FF2B5EF4-FFF2-40B4-BE49-F238E27FC236}">
                <a16:creationId xmlns:a16="http://schemas.microsoft.com/office/drawing/2014/main" id="{D6FEAB8F-44D7-8BF7-A18A-BC91DDDE0CB1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Half-frame 4">
            <a:extLst>
              <a:ext uri="{FF2B5EF4-FFF2-40B4-BE49-F238E27FC236}">
                <a16:creationId xmlns:a16="http://schemas.microsoft.com/office/drawing/2014/main" id="{E6913E83-E3DB-3BE6-8860-9496F0B3E4AD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Proportional Reasoning</a:t>
            </a:r>
          </a:p>
        </p:txBody>
      </p:sp>
    </p:spTree>
    <p:extLst>
      <p:ext uri="{BB962C8B-B14F-4D97-AF65-F5344CB8AC3E}">
        <p14:creationId xmlns:p14="http://schemas.microsoft.com/office/powerpoint/2010/main" val="12608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9035640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What is…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Solve…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=12</m:t>
                                </m:r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Find the area of…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Calculate…</a:t>
                          </a:r>
                        </a:p>
                        <a:p>
                          <a:pPr marL="0" indent="0" algn="ctr">
                            <a:buFont typeface="+mj-lt"/>
                            <a:buNone/>
                          </a:pP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40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3%</m:t>
                              </m:r>
                            </m:oMath>
                          </a14:m>
                          <a:r>
                            <a:rPr lang="en-GB" sz="4000" dirty="0">
                              <a:solidFill>
                                <a:schemeClr val="bg2"/>
                              </a:solidFill>
                            </a:rPr>
                            <a:t> of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£</m:t>
                              </m:r>
                              <m:r>
                                <a:rPr lang="en-GB" sz="40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400</m:t>
                              </m:r>
                            </m:oMath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Share </a:t>
                          </a:r>
                          <a14:m>
                            <m:oMath xmlns:m="http://schemas.openxmlformats.org/officeDocument/2006/math">
                              <m:r>
                                <a:rPr lang="en-GB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£12</m:t>
                              </m:r>
                            </m:oMath>
                          </a14:m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4000" dirty="0">
                              <a:solidFill>
                                <a:schemeClr val="bg2"/>
                              </a:solidFill>
                            </a:rPr>
                            <a:t>in the ratio</a:t>
                          </a:r>
                          <a:r>
                            <a:rPr lang="en-GB" sz="4000" baseline="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3 :1</m:t>
                              </m:r>
                            </m:oMath>
                          </a14:m>
                          <a:endParaRPr lang="en-GB" sz="40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Expand…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3(4</m:t>
                                </m:r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−1)</m:t>
                                </m:r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9035640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200625" b="-10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r="-100625" b="-10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Find the area of…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100000" r="-200625" b="-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100000" r="-100625" b="-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100000" r="-625" b="-7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Half-frame 2">
            <a:extLst>
              <a:ext uri="{FF2B5EF4-FFF2-40B4-BE49-F238E27FC236}">
                <a16:creationId xmlns:a16="http://schemas.microsoft.com/office/drawing/2014/main" id="{0D1B8DBA-9BD2-65F8-6105-519E213684C6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Half-frame 1">
            <a:extLst>
              <a:ext uri="{FF2B5EF4-FFF2-40B4-BE49-F238E27FC236}">
                <a16:creationId xmlns:a16="http://schemas.microsoft.com/office/drawing/2014/main" id="{0EC65D61-3A94-6173-07C4-D0174B604973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E07F00-6350-6E32-36E7-996832A8D01F}"/>
                  </a:ext>
                </a:extLst>
              </p:cNvPr>
              <p:cNvSpPr txBox="1"/>
              <p:nvPr/>
            </p:nvSpPr>
            <p:spPr>
              <a:xfrm>
                <a:off x="3594826" y="3159652"/>
                <a:ext cx="5002347" cy="538697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3×4=12</m:t>
                      </m:r>
                    </m:oMath>
                  </m:oMathPara>
                </a14:m>
                <a:endParaRPr lang="en-GB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E07F00-6350-6E32-36E7-996832A8D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26" y="3159652"/>
                <a:ext cx="5002347" cy="538697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0C39282C-1A6D-68BF-6BB0-39798B4E7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66611"/>
              </p:ext>
            </p:extLst>
          </p:nvPr>
        </p:nvGraphicFramePr>
        <p:xfrm>
          <a:off x="8342530" y="1662851"/>
          <a:ext cx="3313176" cy="114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862">
                  <a:extLst>
                    <a:ext uri="{9D8B030D-6E8A-4147-A177-3AD203B41FA5}">
                      <a16:colId xmlns:a16="http://schemas.microsoft.com/office/drawing/2014/main" val="3307826452"/>
                    </a:ext>
                  </a:extLst>
                </a:gridCol>
                <a:gridCol w="2236314">
                  <a:extLst>
                    <a:ext uri="{9D8B030D-6E8A-4147-A177-3AD203B41FA5}">
                      <a16:colId xmlns:a16="http://schemas.microsoft.com/office/drawing/2014/main" val="1240287103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 </a:t>
                      </a:r>
                      <a:r>
                        <a:rPr lang="en-GB" sz="2400" b="0" dirty="0">
                          <a:solidFill>
                            <a:schemeClr val="bg2"/>
                          </a:solidFill>
                          <a:latin typeface="Corbel" panose="020B0503020204020204" pitchFamily="34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58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 </a:t>
                      </a:r>
                      <a:r>
                        <a:rPr lang="en-GB" sz="2400" b="0" dirty="0">
                          <a:solidFill>
                            <a:schemeClr val="bg2"/>
                          </a:solidFill>
                          <a:latin typeface="Corbel" panose="020B0503020204020204" pitchFamily="34" charset="0"/>
                          <a:ea typeface="Cambria Math" panose="02040503050406030204" pitchFamily="18" charset="0"/>
                        </a:rPr>
                        <a:t>m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049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3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What is…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den>
                                </m:f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Solve…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32</m:t>
                                </m:r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=1440</m:t>
                                </m:r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Find the area of…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Calculate…</a:t>
                          </a:r>
                        </a:p>
                        <a:p>
                          <a:pPr marL="0" indent="0" algn="ctr">
                            <a:buFont typeface="+mj-lt"/>
                            <a:buNone/>
                          </a:pP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40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b="0" i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GB" sz="40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2%</m:t>
                              </m:r>
                            </m:oMath>
                          </a14:m>
                          <a:r>
                            <a:rPr lang="en-GB" sz="4000" dirty="0">
                              <a:solidFill>
                                <a:schemeClr val="bg2"/>
                              </a:solidFill>
                            </a:rPr>
                            <a:t> of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£</m:t>
                              </m:r>
                              <m:r>
                                <a:rPr lang="en-GB" sz="40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45</m:t>
                              </m:r>
                            </m:oMath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Share </a:t>
                          </a:r>
                          <a14:m>
                            <m:oMath xmlns:m="http://schemas.openxmlformats.org/officeDocument/2006/math">
                              <m:r>
                                <a:rPr lang="en-GB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£1440</m:t>
                              </m:r>
                            </m:oMath>
                          </a14:m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4000" dirty="0">
                              <a:solidFill>
                                <a:schemeClr val="bg2"/>
                              </a:solidFill>
                            </a:rPr>
                            <a:t>in the ratio</a:t>
                          </a:r>
                          <a:r>
                            <a:rPr lang="en-GB" sz="4000" baseline="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44 :1</m:t>
                              </m:r>
                            </m:oMath>
                          </a14:m>
                          <a:endParaRPr lang="en-GB" sz="40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Expand…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32(45</m:t>
                                </m:r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−1)</m:t>
                                </m:r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200625" b="-10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r="-100625" b="-10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Find the area of…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100000" r="-200625" b="-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100000" r="-100625" b="-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100000" r="-625" b="-7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Half-frame 2">
            <a:extLst>
              <a:ext uri="{FF2B5EF4-FFF2-40B4-BE49-F238E27FC236}">
                <a16:creationId xmlns:a16="http://schemas.microsoft.com/office/drawing/2014/main" id="{0D1B8DBA-9BD2-65F8-6105-519E213684C6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Half-frame 1">
            <a:extLst>
              <a:ext uri="{FF2B5EF4-FFF2-40B4-BE49-F238E27FC236}">
                <a16:creationId xmlns:a16="http://schemas.microsoft.com/office/drawing/2014/main" id="{0EC65D61-3A94-6173-07C4-D0174B604973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E07F00-6350-6E32-36E7-996832A8D01F}"/>
                  </a:ext>
                </a:extLst>
              </p:cNvPr>
              <p:cNvSpPr txBox="1"/>
              <p:nvPr/>
            </p:nvSpPr>
            <p:spPr>
              <a:xfrm>
                <a:off x="3594826" y="3159652"/>
                <a:ext cx="5002347" cy="538697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ctr"/>
                <a:r>
                  <a:rPr lang="en-GB" sz="3000" dirty="0">
                    <a:solidFill>
                      <a:schemeClr val="tx1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32×45=1440</m:t>
                    </m:r>
                  </m:oMath>
                </a14:m>
                <a:r>
                  <a:rPr lang="en-GB" sz="3000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E07F00-6350-6E32-36E7-996832A8D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26" y="3159652"/>
                <a:ext cx="5002347" cy="538697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 t="-10870" b="-30435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0C39282C-1A6D-68BF-6BB0-39798B4E7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08824"/>
              </p:ext>
            </p:extLst>
          </p:nvPr>
        </p:nvGraphicFramePr>
        <p:xfrm>
          <a:off x="8342530" y="1662851"/>
          <a:ext cx="3313176" cy="114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862">
                  <a:extLst>
                    <a:ext uri="{9D8B030D-6E8A-4147-A177-3AD203B41FA5}">
                      <a16:colId xmlns:a16="http://schemas.microsoft.com/office/drawing/2014/main" val="3307826452"/>
                    </a:ext>
                  </a:extLst>
                </a:gridCol>
                <a:gridCol w="2236314">
                  <a:extLst>
                    <a:ext uri="{9D8B030D-6E8A-4147-A177-3AD203B41FA5}">
                      <a16:colId xmlns:a16="http://schemas.microsoft.com/office/drawing/2014/main" val="1240287103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45 </a:t>
                      </a:r>
                      <a:r>
                        <a:rPr lang="en-GB" sz="2400" b="0" dirty="0">
                          <a:solidFill>
                            <a:schemeClr val="bg2"/>
                          </a:solidFill>
                          <a:latin typeface="Corbel" panose="020B0503020204020204" pitchFamily="34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58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32 </a:t>
                      </a:r>
                      <a:r>
                        <a:rPr lang="en-GB" sz="2400" b="0" dirty="0">
                          <a:solidFill>
                            <a:schemeClr val="bg2"/>
                          </a:solidFill>
                          <a:latin typeface="Corbel" panose="020B0503020204020204" pitchFamily="34" charset="0"/>
                          <a:ea typeface="Cambria Math" panose="02040503050406030204" pitchFamily="18" charset="0"/>
                        </a:rPr>
                        <a:t>m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049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08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6993676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What is…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40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</m:den>
                                </m:f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40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Solve…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32</m:t>
                                </m:r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40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=1472</m:t>
                                </m:r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Find the area of…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Calculate…</a:t>
                          </a:r>
                        </a:p>
                        <a:p>
                          <a:pPr marL="0" indent="0" algn="ctr">
                            <a:buFont typeface="+mj-lt"/>
                            <a:buNone/>
                          </a:pP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40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  <m:r>
                                <a:rPr lang="en-GB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oMath>
                          </a14:m>
                          <a:r>
                            <a:rPr lang="en-GB" sz="4000" dirty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:r>
                            <a:rPr lang="en-GB" sz="4000" dirty="0">
                              <a:solidFill>
                                <a:schemeClr val="bg2"/>
                              </a:solidFill>
                            </a:rPr>
                            <a:t>of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£</m:t>
                              </m:r>
                              <m:r>
                                <a:rPr lang="en-GB" sz="40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45</m:t>
                              </m:r>
                            </m:oMath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Share </a:t>
                          </a:r>
                          <a14:m>
                            <m:oMath xmlns:m="http://schemas.openxmlformats.org/officeDocument/2006/math">
                              <m:r>
                                <a:rPr lang="en-GB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£1395</m:t>
                              </m:r>
                            </m:oMath>
                          </a14:m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4000" dirty="0">
                              <a:solidFill>
                                <a:schemeClr val="bg2"/>
                              </a:solidFill>
                            </a:rPr>
                            <a:t>in the ratio</a:t>
                          </a:r>
                          <a:r>
                            <a:rPr lang="en-GB" sz="4000" baseline="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40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44 :1</m:t>
                              </m:r>
                            </m:oMath>
                          </a14:m>
                          <a:endParaRPr lang="en-GB" sz="40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Expand…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31</m:t>
                                </m:r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(45</m:t>
                                </m:r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−46)</m:t>
                                </m:r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6993676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200625" b="-10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r="-100625" b="-10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Find the area of…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100000" r="-200625" b="-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100000" r="-100625" b="-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100000" r="-625" b="-7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Half-frame 2">
            <a:extLst>
              <a:ext uri="{FF2B5EF4-FFF2-40B4-BE49-F238E27FC236}">
                <a16:creationId xmlns:a16="http://schemas.microsoft.com/office/drawing/2014/main" id="{0D1B8DBA-9BD2-65F8-6105-519E213684C6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Half-frame 1">
            <a:extLst>
              <a:ext uri="{FF2B5EF4-FFF2-40B4-BE49-F238E27FC236}">
                <a16:creationId xmlns:a16="http://schemas.microsoft.com/office/drawing/2014/main" id="{0EC65D61-3A94-6173-07C4-D0174B604973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E07F00-6350-6E32-36E7-996832A8D01F}"/>
                  </a:ext>
                </a:extLst>
              </p:cNvPr>
              <p:cNvSpPr txBox="1"/>
              <p:nvPr/>
            </p:nvSpPr>
            <p:spPr>
              <a:xfrm>
                <a:off x="3594826" y="3159652"/>
                <a:ext cx="5002347" cy="538697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ctr"/>
                <a:r>
                  <a:rPr lang="en-GB" sz="3000" dirty="0">
                    <a:solidFill>
                      <a:schemeClr val="tx1"/>
                    </a:solidFill>
                  </a:rPr>
                  <a:t>Given that </a:t>
                </a:r>
                <a14:m>
                  <m:oMath xmlns:m="http://schemas.openxmlformats.org/officeDocument/2006/math">
                    <m:r>
                      <a:rPr lang="en-GB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32×45=1440</m:t>
                    </m:r>
                  </m:oMath>
                </a14:m>
                <a:r>
                  <a:rPr lang="en-GB" sz="3000" dirty="0">
                    <a:solidFill>
                      <a:schemeClr val="tx1"/>
                    </a:solidFill>
                  </a:rPr>
                  <a:t>…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E07F00-6350-6E32-36E7-996832A8D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826" y="3159652"/>
                <a:ext cx="5002347" cy="538697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 t="-10870" b="-30435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0C39282C-1A6D-68BF-6BB0-39798B4E7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952955"/>
              </p:ext>
            </p:extLst>
          </p:nvPr>
        </p:nvGraphicFramePr>
        <p:xfrm>
          <a:off x="8342530" y="1662851"/>
          <a:ext cx="3313176" cy="114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862">
                  <a:extLst>
                    <a:ext uri="{9D8B030D-6E8A-4147-A177-3AD203B41FA5}">
                      <a16:colId xmlns:a16="http://schemas.microsoft.com/office/drawing/2014/main" val="3307826452"/>
                    </a:ext>
                  </a:extLst>
                </a:gridCol>
                <a:gridCol w="2236314">
                  <a:extLst>
                    <a:ext uri="{9D8B030D-6E8A-4147-A177-3AD203B41FA5}">
                      <a16:colId xmlns:a16="http://schemas.microsoft.com/office/drawing/2014/main" val="1240287103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4.5 </a:t>
                      </a:r>
                      <a:r>
                        <a:rPr lang="en-GB" sz="2400" b="0" dirty="0">
                          <a:solidFill>
                            <a:srgbClr val="C00000"/>
                          </a:solidFill>
                          <a:latin typeface="Corbel" panose="020B0503020204020204" pitchFamily="34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0" dirty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58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32 </a:t>
                      </a:r>
                      <a:r>
                        <a:rPr lang="en-GB" sz="2400" b="0" dirty="0">
                          <a:solidFill>
                            <a:schemeClr val="bg2"/>
                          </a:solidFill>
                          <a:latin typeface="Corbel" panose="020B0503020204020204" pitchFamily="34" charset="0"/>
                          <a:ea typeface="Cambria Math" panose="02040503050406030204" pitchFamily="18" charset="0"/>
                        </a:rPr>
                        <a:t>m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049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2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8410022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Find the </a:t>
                          </a:r>
                          <a14:m>
                            <m:oMath xmlns:m="http://schemas.openxmlformats.org/officeDocument/2006/math">
                              <m:r>
                                <a:rPr lang="en-GB" sz="32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GB" sz="32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GB" sz="3200" baseline="30000" dirty="0">
                              <a:solidFill>
                                <a:schemeClr val="bg2"/>
                              </a:solidFill>
                            </a:rPr>
                            <a:t>th</a:t>
                          </a:r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 term of the sequence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16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7, 10,…</m:t>
                                </m:r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A taxi fare includes a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call-out fee and a price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per mile driven.</a:t>
                          </a:r>
                        </a:p>
                        <a:p>
                          <a:pPr algn="ctr"/>
                          <a:r>
                            <a:rPr lang="en-GB" sz="16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8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 mile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→£7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 total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lang="en-GB" sz="28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GB" sz="2800" baseline="0" dirty="0">
                              <a:solidFill>
                                <a:schemeClr val="bg2"/>
                              </a:solidFill>
                            </a:rPr>
                            <a:t> miles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→£10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 total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lang="en-GB" sz="28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 miles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→  ?</m:t>
                              </m:r>
                            </m:oMath>
                          </a14:m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8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△⧠=7</m:t>
                                </m:r>
                              </m:oMath>
                            </m:oMathPara>
                          </a14:m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8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△△⧠=</m:t>
                                </m:r>
                                <m:r>
                                  <a:rPr lang="en-GB" sz="28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80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△△△△△△△△△△⧠=</m:t>
                                </m:r>
                                <m:r>
                                  <a:rPr lang="en-GB" sz="2800" b="0" i="1" dirty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 ?</m:t>
                                </m:r>
                              </m:oMath>
                            </m:oMathPara>
                          </a14:m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40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0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L="55440" marR="37944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8410022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200625" b="-10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r="-625" b="-1007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100000" r="-100625" b="-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0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L="55440" marR="37944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Half-frame 2">
            <a:extLst>
              <a:ext uri="{FF2B5EF4-FFF2-40B4-BE49-F238E27FC236}">
                <a16:creationId xmlns:a16="http://schemas.microsoft.com/office/drawing/2014/main" id="{0D1B8DBA-9BD2-65F8-6105-519E213684C6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Half-frame 1">
            <a:extLst>
              <a:ext uri="{FF2B5EF4-FFF2-40B4-BE49-F238E27FC236}">
                <a16:creationId xmlns:a16="http://schemas.microsoft.com/office/drawing/2014/main" id="{0EC65D61-3A94-6173-07C4-D0174B604973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Linear Relationships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E07F00-6350-6E32-36E7-996832A8D01F}"/>
                  </a:ext>
                </a:extLst>
              </p:cNvPr>
              <p:cNvSpPr txBox="1"/>
              <p:nvPr/>
            </p:nvSpPr>
            <p:spPr>
              <a:xfrm>
                <a:off x="3008197" y="3159652"/>
                <a:ext cx="6175606" cy="538697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 algn="ctr"/>
                <a:r>
                  <a:rPr lang="en-GB" sz="2400" dirty="0">
                    <a:solidFill>
                      <a:schemeClr val="tx1"/>
                    </a:solidFill>
                  </a:rPr>
                  <a:t>Change each question to make the answer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43</m:t>
                    </m:r>
                  </m:oMath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E07F00-6350-6E32-36E7-996832A8D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197" y="3159652"/>
                <a:ext cx="6175606" cy="538697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 b="-12766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ED6175-F4D3-5288-870B-979AA14D0632}"/>
              </a:ext>
            </a:extLst>
          </p:cNvPr>
          <p:cNvCxnSpPr/>
          <p:nvPr/>
        </p:nvCxnSpPr>
        <p:spPr>
          <a:xfrm flipV="1">
            <a:off x="4739004" y="486120"/>
            <a:ext cx="0" cy="2486025"/>
          </a:xfrm>
          <a:prstGeom prst="straightConnector1">
            <a:avLst/>
          </a:prstGeom>
          <a:noFill/>
          <a:ln w="28575" cap="flat" cmpd="sng" algn="ctr">
            <a:solidFill>
              <a:schemeClr val="bg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016BCE-8448-C0F1-539D-BCD6999A800F}"/>
              </a:ext>
            </a:extLst>
          </p:cNvPr>
          <p:cNvCxnSpPr>
            <a:cxnSpLocks/>
          </p:cNvCxnSpPr>
          <p:nvPr/>
        </p:nvCxnSpPr>
        <p:spPr>
          <a:xfrm>
            <a:off x="4546122" y="2750691"/>
            <a:ext cx="2814638" cy="0"/>
          </a:xfrm>
          <a:prstGeom prst="straightConnector1">
            <a:avLst/>
          </a:prstGeom>
          <a:noFill/>
          <a:ln w="28575" cap="flat" cmpd="sng" algn="ctr">
            <a:solidFill>
              <a:schemeClr val="bg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B909CB-8B9A-07D4-6CE4-E85A95E57EB3}"/>
              </a:ext>
            </a:extLst>
          </p:cNvPr>
          <p:cNvCxnSpPr>
            <a:cxnSpLocks/>
          </p:cNvCxnSpPr>
          <p:nvPr/>
        </p:nvCxnSpPr>
        <p:spPr>
          <a:xfrm flipV="1">
            <a:off x="4546122" y="182880"/>
            <a:ext cx="2911482" cy="2376638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B9E108-3946-158E-FCA0-648AE4699E40}"/>
                  </a:ext>
                </a:extLst>
              </p:cNvPr>
              <p:cNvSpPr/>
              <p:nvPr/>
            </p:nvSpPr>
            <p:spPr>
              <a:xfrm>
                <a:off x="4856153" y="1911927"/>
                <a:ext cx="1500033" cy="53869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(1, 7)</m:t>
                      </m:r>
                    </m:oMath>
                  </m:oMathPara>
                </a14:m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B9E108-3946-158E-FCA0-648AE4699E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153" y="1911927"/>
                <a:ext cx="1500033" cy="538697"/>
              </a:xfrm>
              <a:prstGeom prst="rect">
                <a:avLst/>
              </a:prstGeom>
              <a:blipFill>
                <a:blip r:embed="rId5"/>
                <a:stretch>
                  <a:fillRect b="-9302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6549E5-0FBB-C423-C355-90C8C5839EB8}"/>
                  </a:ext>
                </a:extLst>
              </p:cNvPr>
              <p:cNvSpPr/>
              <p:nvPr/>
            </p:nvSpPr>
            <p:spPr>
              <a:xfrm>
                <a:off x="6760599" y="465472"/>
                <a:ext cx="1500033" cy="53869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(10, ?)</m:t>
                      </m:r>
                    </m:oMath>
                  </m:oMathPara>
                </a14:m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6549E5-0FBB-C423-C355-90C8C5839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99" y="465472"/>
                <a:ext cx="1500033" cy="538697"/>
              </a:xfrm>
              <a:prstGeom prst="rect">
                <a:avLst/>
              </a:prstGeom>
              <a:blipFill>
                <a:blip r:embed="rId6"/>
                <a:stretch>
                  <a:fillRect b="-6818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C96E7108-8E64-74C3-1B09-2315A5CEFAFA}"/>
              </a:ext>
            </a:extLst>
          </p:cNvPr>
          <p:cNvSpPr>
            <a:spLocks noChangeAspect="1"/>
          </p:cNvSpPr>
          <p:nvPr/>
        </p:nvSpPr>
        <p:spPr>
          <a:xfrm>
            <a:off x="5047833" y="2016367"/>
            <a:ext cx="144000" cy="144000"/>
          </a:xfrm>
          <a:prstGeom prst="ellips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60329C-06DD-FC63-4F08-D4333F463CD6}"/>
              </a:ext>
            </a:extLst>
          </p:cNvPr>
          <p:cNvSpPr>
            <a:spLocks noChangeAspect="1"/>
          </p:cNvSpPr>
          <p:nvPr/>
        </p:nvSpPr>
        <p:spPr>
          <a:xfrm>
            <a:off x="5458235" y="1682763"/>
            <a:ext cx="144000" cy="144000"/>
          </a:xfrm>
          <a:prstGeom prst="ellips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BAB02E2-FC09-7894-F08F-3B070166318D}"/>
                  </a:ext>
                </a:extLst>
              </p:cNvPr>
              <p:cNvSpPr/>
              <p:nvPr/>
            </p:nvSpPr>
            <p:spPr>
              <a:xfrm>
                <a:off x="5458235" y="1471883"/>
                <a:ext cx="1500033" cy="53869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(2, 10)</m:t>
                      </m:r>
                    </m:oMath>
                  </m:oMathPara>
                </a14:m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BAB02E2-FC09-7894-F08F-3B0701663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235" y="1471883"/>
                <a:ext cx="1500033" cy="538697"/>
              </a:xfrm>
              <a:prstGeom prst="rect">
                <a:avLst/>
              </a:prstGeom>
              <a:blipFill>
                <a:blip r:embed="rId7"/>
                <a:stretch>
                  <a:fillRect b="-6818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7715F644-875E-8125-A779-3F0BC754ACDB}"/>
              </a:ext>
            </a:extLst>
          </p:cNvPr>
          <p:cNvSpPr>
            <a:spLocks noChangeAspect="1"/>
          </p:cNvSpPr>
          <p:nvPr/>
        </p:nvSpPr>
        <p:spPr>
          <a:xfrm>
            <a:off x="7063080" y="372547"/>
            <a:ext cx="144000" cy="144000"/>
          </a:xfrm>
          <a:prstGeom prst="ellips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7">
                <a:extLst>
                  <a:ext uri="{FF2B5EF4-FFF2-40B4-BE49-F238E27FC236}">
                    <a16:creationId xmlns:a16="http://schemas.microsoft.com/office/drawing/2014/main" id="{DF8E9964-A3BF-FFC7-6B21-81E91C417D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5420613"/>
                  </p:ext>
                </p:extLst>
              </p:nvPr>
            </p:nvGraphicFramePr>
            <p:xfrm>
              <a:off x="353716" y="4239363"/>
              <a:ext cx="3368596" cy="207762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92000">
                      <a:extLst>
                        <a:ext uri="{9D8B030D-6E8A-4147-A177-3AD203B41FA5}">
                          <a16:colId xmlns:a16="http://schemas.microsoft.com/office/drawing/2014/main" val="860232456"/>
                        </a:ext>
                      </a:extLst>
                    </a:gridCol>
                    <a:gridCol w="694298">
                      <a:extLst>
                        <a:ext uri="{9D8B030D-6E8A-4147-A177-3AD203B41FA5}">
                          <a16:colId xmlns:a16="http://schemas.microsoft.com/office/drawing/2014/main" val="1345799617"/>
                        </a:ext>
                      </a:extLst>
                    </a:gridCol>
                    <a:gridCol w="396000">
                      <a:extLst>
                        <a:ext uri="{9D8B030D-6E8A-4147-A177-3AD203B41FA5}">
                          <a16:colId xmlns:a16="http://schemas.microsoft.com/office/drawing/2014/main" val="502083123"/>
                        </a:ext>
                      </a:extLst>
                    </a:gridCol>
                    <a:gridCol w="694298">
                      <a:extLst>
                        <a:ext uri="{9D8B030D-6E8A-4147-A177-3AD203B41FA5}">
                          <a16:colId xmlns:a16="http://schemas.microsoft.com/office/drawing/2014/main" val="4172066355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44839499"/>
                        </a:ext>
                      </a:extLst>
                    </a:gridCol>
                  </a:tblGrid>
                  <a:tr h="692541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1→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→7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31744417"/>
                      </a:ext>
                    </a:extLst>
                  </a:tr>
                  <a:tr h="692541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2→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→10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05419558"/>
                      </a:ext>
                    </a:extLst>
                  </a:tr>
                  <a:tr h="692541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10→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→  ?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381600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7">
                <a:extLst>
                  <a:ext uri="{FF2B5EF4-FFF2-40B4-BE49-F238E27FC236}">
                    <a16:creationId xmlns:a16="http://schemas.microsoft.com/office/drawing/2014/main" id="{DF8E9964-A3BF-FFC7-6B21-81E91C417D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5420613"/>
                  </p:ext>
                </p:extLst>
              </p:nvPr>
            </p:nvGraphicFramePr>
            <p:xfrm>
              <a:off x="353716" y="4239363"/>
              <a:ext cx="3368596" cy="207762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92000">
                      <a:extLst>
                        <a:ext uri="{9D8B030D-6E8A-4147-A177-3AD203B41FA5}">
                          <a16:colId xmlns:a16="http://schemas.microsoft.com/office/drawing/2014/main" val="860232456"/>
                        </a:ext>
                      </a:extLst>
                    </a:gridCol>
                    <a:gridCol w="694298">
                      <a:extLst>
                        <a:ext uri="{9D8B030D-6E8A-4147-A177-3AD203B41FA5}">
                          <a16:colId xmlns:a16="http://schemas.microsoft.com/office/drawing/2014/main" val="1345799617"/>
                        </a:ext>
                      </a:extLst>
                    </a:gridCol>
                    <a:gridCol w="396000">
                      <a:extLst>
                        <a:ext uri="{9D8B030D-6E8A-4147-A177-3AD203B41FA5}">
                          <a16:colId xmlns:a16="http://schemas.microsoft.com/office/drawing/2014/main" val="502083123"/>
                        </a:ext>
                      </a:extLst>
                    </a:gridCol>
                    <a:gridCol w="694298">
                      <a:extLst>
                        <a:ext uri="{9D8B030D-6E8A-4147-A177-3AD203B41FA5}">
                          <a16:colId xmlns:a16="http://schemas.microsoft.com/office/drawing/2014/main" val="4172066355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44839499"/>
                        </a:ext>
                      </a:extLst>
                    </a:gridCol>
                  </a:tblGrid>
                  <a:tr h="6925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32381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80645" r="-3806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2381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1744417"/>
                      </a:ext>
                    </a:extLst>
                  </a:tr>
                  <a:tr h="6925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100000" r="-32381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14545" t="-100000" r="-270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80645" t="-100000" r="-3806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70909" t="-100000" r="-11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23810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5419558"/>
                      </a:ext>
                    </a:extLst>
                  </a:tr>
                  <a:tr h="6925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200000" r="-3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80645" t="-200000" r="-38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23810" t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816004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A6EEFFE8-BC2D-798E-656A-ACD83B7BE5B5}"/>
              </a:ext>
            </a:extLst>
          </p:cNvPr>
          <p:cNvGrpSpPr/>
          <p:nvPr/>
        </p:nvGrpSpPr>
        <p:grpSpPr>
          <a:xfrm>
            <a:off x="8429975" y="3891525"/>
            <a:ext cx="753828" cy="879799"/>
            <a:chOff x="8260632" y="3776496"/>
            <a:chExt cx="753828" cy="879799"/>
          </a:xfrm>
        </p:grpSpPr>
        <p:pic>
          <p:nvPicPr>
            <p:cNvPr id="25" name="Picture 2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1A8F990-D89E-2918-C888-A535103F2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2659" b="83502"/>
            <a:stretch/>
          </p:blipFill>
          <p:spPr>
            <a:xfrm>
              <a:off x="8260632" y="3776496"/>
              <a:ext cx="753828" cy="248664"/>
            </a:xfrm>
            <a:prstGeom prst="rect">
              <a:avLst/>
            </a:prstGeom>
          </p:spPr>
        </p:pic>
        <p:pic>
          <p:nvPicPr>
            <p:cNvPr id="27" name="Picture 2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889C82A-3C7E-EB11-DB82-B9BC69036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60075" b="3368"/>
            <a:stretch/>
          </p:blipFill>
          <p:spPr>
            <a:xfrm>
              <a:off x="8260632" y="3999435"/>
              <a:ext cx="753828" cy="65686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FA0B95-81EC-ECD2-11ED-BD7394B174DB}"/>
              </a:ext>
            </a:extLst>
          </p:cNvPr>
          <p:cNvGrpSpPr/>
          <p:nvPr/>
        </p:nvGrpSpPr>
        <p:grpSpPr>
          <a:xfrm>
            <a:off x="8469690" y="5188985"/>
            <a:ext cx="753828" cy="1005405"/>
            <a:chOff x="8260632" y="4938886"/>
            <a:chExt cx="753828" cy="1005405"/>
          </a:xfrm>
        </p:grpSpPr>
        <p:pic>
          <p:nvPicPr>
            <p:cNvPr id="29" name="Picture 2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5BEAB35-F117-1D42-089E-2E0E2DF14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2659" b="83502"/>
            <a:stretch/>
          </p:blipFill>
          <p:spPr>
            <a:xfrm>
              <a:off x="8260632" y="4938886"/>
              <a:ext cx="753828" cy="248664"/>
            </a:xfrm>
            <a:prstGeom prst="rect">
              <a:avLst/>
            </a:prstGeom>
          </p:spPr>
        </p:pic>
        <p:pic>
          <p:nvPicPr>
            <p:cNvPr id="30" name="Picture 2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E296B9D3-B062-7A9A-EF2D-DDEEAEB34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54371" b="3368"/>
            <a:stretch/>
          </p:blipFill>
          <p:spPr>
            <a:xfrm>
              <a:off x="8260632" y="5184949"/>
              <a:ext cx="753828" cy="75934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D08C9D6-14C5-A63D-1BAF-C96BDBDDD0C9}"/>
              </a:ext>
            </a:extLst>
          </p:cNvPr>
          <p:cNvGrpSpPr/>
          <p:nvPr/>
        </p:nvGrpSpPr>
        <p:grpSpPr>
          <a:xfrm>
            <a:off x="10229809" y="3979989"/>
            <a:ext cx="753828" cy="1927910"/>
            <a:chOff x="10226316" y="4016381"/>
            <a:chExt cx="753828" cy="1927910"/>
          </a:xfrm>
        </p:grpSpPr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287F4A0-3C8C-2548-CB69-7B84B16BC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2658" b="70614"/>
            <a:stretch/>
          </p:blipFill>
          <p:spPr>
            <a:xfrm>
              <a:off x="10226316" y="4016381"/>
              <a:ext cx="753828" cy="480254"/>
            </a:xfrm>
            <a:prstGeom prst="rect">
              <a:avLst/>
            </a:prstGeom>
          </p:spPr>
        </p:pic>
        <p:pic>
          <p:nvPicPr>
            <p:cNvPr id="33" name="Picture 3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D66472A-757C-28D3-2857-D26EE4405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14945" b="3368"/>
            <a:stretch/>
          </p:blipFill>
          <p:spPr>
            <a:xfrm>
              <a:off x="10226316" y="4476541"/>
              <a:ext cx="753828" cy="1467750"/>
            </a:xfrm>
            <a:prstGeom prst="rect">
              <a:avLst/>
            </a:prstGeom>
          </p:spPr>
        </p:pic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25A8151-B0D5-1461-4EBB-D7EF95077C97}"/>
              </a:ext>
            </a:extLst>
          </p:cNvPr>
          <p:cNvCxnSpPr/>
          <p:nvPr/>
        </p:nvCxnSpPr>
        <p:spPr>
          <a:xfrm>
            <a:off x="9344967" y="3933930"/>
            <a:ext cx="0" cy="837394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0FA3-D6AF-FFB0-31EB-938E9F84AD2B}"/>
                  </a:ext>
                </a:extLst>
              </p:cNvPr>
              <p:cNvSpPr txBox="1"/>
              <p:nvPr/>
            </p:nvSpPr>
            <p:spPr>
              <a:xfrm>
                <a:off x="9367582" y="4117545"/>
                <a:ext cx="651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GB" dirty="0">
                    <a:solidFill>
                      <a:schemeClr val="bg2"/>
                    </a:solidFill>
                  </a:rPr>
                  <a:t> cm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1E40FA3-D6AF-FFB0-31EB-938E9F84A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582" y="4117545"/>
                <a:ext cx="651140" cy="369332"/>
              </a:xfrm>
              <a:prstGeom prst="rect">
                <a:avLst/>
              </a:prstGeom>
              <a:blipFill>
                <a:blip r:embed="rId10"/>
                <a:stretch>
                  <a:fillRect t="-6667" r="-7692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2D58669-04BB-8C8D-E664-A954513FEC68}"/>
              </a:ext>
            </a:extLst>
          </p:cNvPr>
          <p:cNvCxnSpPr>
            <a:cxnSpLocks/>
          </p:cNvCxnSpPr>
          <p:nvPr/>
        </p:nvCxnSpPr>
        <p:spPr>
          <a:xfrm>
            <a:off x="9344967" y="5226205"/>
            <a:ext cx="0" cy="969975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6DCCE43-C379-4C75-B8B3-310D41A0BB4B}"/>
                  </a:ext>
                </a:extLst>
              </p:cNvPr>
              <p:cNvSpPr txBox="1"/>
              <p:nvPr/>
            </p:nvSpPr>
            <p:spPr>
              <a:xfrm>
                <a:off x="9361696" y="5475178"/>
                <a:ext cx="779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GB" dirty="0">
                    <a:solidFill>
                      <a:schemeClr val="bg2"/>
                    </a:solidFill>
                  </a:rPr>
                  <a:t> cm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6DCCE43-C379-4C75-B8B3-310D41A0B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696" y="5475178"/>
                <a:ext cx="779381" cy="369332"/>
              </a:xfrm>
              <a:prstGeom prst="rect">
                <a:avLst/>
              </a:prstGeom>
              <a:blipFill>
                <a:blip r:embed="rId11"/>
                <a:stretch>
                  <a:fillRect t="-6667" r="-6452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D6C28D9-50A8-64C1-33E4-CA9131CD5DA5}"/>
              </a:ext>
            </a:extLst>
          </p:cNvPr>
          <p:cNvCxnSpPr>
            <a:cxnSpLocks/>
          </p:cNvCxnSpPr>
          <p:nvPr/>
        </p:nvCxnSpPr>
        <p:spPr>
          <a:xfrm>
            <a:off x="11125636" y="4038779"/>
            <a:ext cx="0" cy="1869120"/>
          </a:xfrm>
          <a:prstGeom prst="straightConnector1">
            <a:avLst/>
          </a:prstGeom>
          <a:ln w="28575"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6376C5-D98D-C403-1503-5F95460C168E}"/>
                  </a:ext>
                </a:extLst>
              </p:cNvPr>
              <p:cNvSpPr txBox="1"/>
              <p:nvPr/>
            </p:nvSpPr>
            <p:spPr>
              <a:xfrm>
                <a:off x="11179733" y="4788673"/>
                <a:ext cx="620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en-GB" dirty="0">
                    <a:solidFill>
                      <a:schemeClr val="bg2"/>
                    </a:solidFill>
                  </a:rPr>
                  <a:t> cm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6376C5-D98D-C403-1503-5F95460C1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9733" y="4788673"/>
                <a:ext cx="620683" cy="369332"/>
              </a:xfrm>
              <a:prstGeom prst="rect">
                <a:avLst/>
              </a:prstGeom>
              <a:blipFill>
                <a:blip r:embed="rId12"/>
                <a:stretch>
                  <a:fillRect t="-10000" r="-6000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144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1859177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+144=180</m:t>
                                </m:r>
                              </m:oMath>
                            </m:oMathPara>
                          </a14:m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I think of a number, multiply it by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,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and add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64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.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14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I end up with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144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.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What did I start with?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40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1859177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200625" b="-10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r="-100625" b="-10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40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Half-frame 2">
            <a:extLst>
              <a:ext uri="{FF2B5EF4-FFF2-40B4-BE49-F238E27FC236}">
                <a16:creationId xmlns:a16="http://schemas.microsoft.com/office/drawing/2014/main" id="{0D1B8DBA-9BD2-65F8-6105-519E213684C6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Half-frame 1">
            <a:extLst>
              <a:ext uri="{FF2B5EF4-FFF2-40B4-BE49-F238E27FC236}">
                <a16:creationId xmlns:a16="http://schemas.microsoft.com/office/drawing/2014/main" id="{0EC65D61-3A94-6173-07C4-D0174B604973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Different Presentations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E07F00-6350-6E32-36E7-996832A8D01F}"/>
              </a:ext>
            </a:extLst>
          </p:cNvPr>
          <p:cNvSpPr txBox="1"/>
          <p:nvPr/>
        </p:nvSpPr>
        <p:spPr>
          <a:xfrm>
            <a:off x="4638039" y="3159652"/>
            <a:ext cx="2915923" cy="53869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Pair them 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6">
                <a:extLst>
                  <a:ext uri="{FF2B5EF4-FFF2-40B4-BE49-F238E27FC236}">
                    <a16:creationId xmlns:a16="http://schemas.microsoft.com/office/drawing/2014/main" id="{8E36D4BB-D1FD-6D20-DF8E-C50085152F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7270894"/>
                  </p:ext>
                </p:extLst>
              </p:nvPr>
            </p:nvGraphicFramePr>
            <p:xfrm>
              <a:off x="8597173" y="352976"/>
              <a:ext cx="3131682" cy="27974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91682">
                      <a:extLst>
                        <a:ext uri="{9D8B030D-6E8A-4147-A177-3AD203B41FA5}">
                          <a16:colId xmlns:a16="http://schemas.microsoft.com/office/drawing/2014/main" val="1024677270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432050477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3610674920"/>
                        </a:ext>
                      </a:extLst>
                    </a:gridCol>
                  </a:tblGrid>
                  <a:tr h="72000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+56</m:t>
                                </m:r>
                              </m:oMath>
                            </m:oMathPara>
                          </a14:m>
                          <a:endParaRPr lang="en-GB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⤵</m:t>
                              </m:r>
                            </m:oMath>
                          </a14:m>
                          <a: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0" marR="72000" marT="216000" marB="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99441572"/>
                      </a:ext>
                    </a:extLst>
                  </a:tr>
                  <a:tr h="1224000"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×2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103021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8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oMath>
                          </a14:m>
                          <a:r>
                            <a:rPr lang="en-GB" sz="2800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a:t> </a:t>
                          </a:r>
                          <a:br>
                            <a:rPr lang="en-GB" sz="2800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lang="en-GB" sz="28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144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467659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6">
                <a:extLst>
                  <a:ext uri="{FF2B5EF4-FFF2-40B4-BE49-F238E27FC236}">
                    <a16:creationId xmlns:a16="http://schemas.microsoft.com/office/drawing/2014/main" id="{8E36D4BB-D1FD-6D20-DF8E-C50085152F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77270894"/>
                  </p:ext>
                </p:extLst>
              </p:nvPr>
            </p:nvGraphicFramePr>
            <p:xfrm>
              <a:off x="8597173" y="352976"/>
              <a:ext cx="3131682" cy="27974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91682">
                      <a:extLst>
                        <a:ext uri="{9D8B030D-6E8A-4147-A177-3AD203B41FA5}">
                          <a16:colId xmlns:a16="http://schemas.microsoft.com/office/drawing/2014/main" val="1024677270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432050477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3610674920"/>
                        </a:ext>
                      </a:extLst>
                    </a:gridCol>
                  </a:tblGrid>
                  <a:tr h="72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5263" r="-303175" b="-2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5263" t="-5263" r="-67544" b="-2929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72000" marT="216000" marB="0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9296" t="-5263" r="-8451" b="-2929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441572"/>
                      </a:ext>
                    </a:extLst>
                  </a:tr>
                  <a:tr h="1224000"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9296" t="-61856" r="-8451" b="-721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10302184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9296" t="-230882" r="-8451" b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676599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8">
                <a:extLst>
                  <a:ext uri="{FF2B5EF4-FFF2-40B4-BE49-F238E27FC236}">
                    <a16:creationId xmlns:a16="http://schemas.microsoft.com/office/drawing/2014/main" id="{2D8F7528-7FB7-C591-5203-89747C1EE6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990789"/>
                  </p:ext>
                </p:extLst>
              </p:nvPr>
            </p:nvGraphicFramePr>
            <p:xfrm>
              <a:off x="4638038" y="3896344"/>
              <a:ext cx="2915922" cy="2592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85987">
                      <a:extLst>
                        <a:ext uri="{9D8B030D-6E8A-4147-A177-3AD203B41FA5}">
                          <a16:colId xmlns:a16="http://schemas.microsoft.com/office/drawing/2014/main" val="1382718631"/>
                        </a:ext>
                      </a:extLst>
                    </a:gridCol>
                    <a:gridCol w="485987">
                      <a:extLst>
                        <a:ext uri="{9D8B030D-6E8A-4147-A177-3AD203B41FA5}">
                          <a16:colId xmlns:a16="http://schemas.microsoft.com/office/drawing/2014/main" val="3172413737"/>
                        </a:ext>
                      </a:extLst>
                    </a:gridCol>
                    <a:gridCol w="485987">
                      <a:extLst>
                        <a:ext uri="{9D8B030D-6E8A-4147-A177-3AD203B41FA5}">
                          <a16:colId xmlns:a16="http://schemas.microsoft.com/office/drawing/2014/main" val="214417971"/>
                        </a:ext>
                      </a:extLst>
                    </a:gridCol>
                    <a:gridCol w="485987">
                      <a:extLst>
                        <a:ext uri="{9D8B030D-6E8A-4147-A177-3AD203B41FA5}">
                          <a16:colId xmlns:a16="http://schemas.microsoft.com/office/drawing/2014/main" val="2048226295"/>
                        </a:ext>
                      </a:extLst>
                    </a:gridCol>
                    <a:gridCol w="485987">
                      <a:extLst>
                        <a:ext uri="{9D8B030D-6E8A-4147-A177-3AD203B41FA5}">
                          <a16:colId xmlns:a16="http://schemas.microsoft.com/office/drawing/2014/main" val="1568044475"/>
                        </a:ext>
                      </a:extLst>
                    </a:gridCol>
                    <a:gridCol w="485987">
                      <a:extLst>
                        <a:ext uri="{9D8B030D-6E8A-4147-A177-3AD203B41FA5}">
                          <a16:colId xmlns:a16="http://schemas.microsoft.com/office/drawing/2014/main" val="10180203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9499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67171739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6508814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144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836171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2503027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675787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108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69107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8">
                <a:extLst>
                  <a:ext uri="{FF2B5EF4-FFF2-40B4-BE49-F238E27FC236}">
                    <a16:creationId xmlns:a16="http://schemas.microsoft.com/office/drawing/2014/main" id="{2D8F7528-7FB7-C591-5203-89747C1EE6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990789"/>
                  </p:ext>
                </p:extLst>
              </p:nvPr>
            </p:nvGraphicFramePr>
            <p:xfrm>
              <a:off x="4638038" y="3896344"/>
              <a:ext cx="2915922" cy="2592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85987">
                      <a:extLst>
                        <a:ext uri="{9D8B030D-6E8A-4147-A177-3AD203B41FA5}">
                          <a16:colId xmlns:a16="http://schemas.microsoft.com/office/drawing/2014/main" val="1382718631"/>
                        </a:ext>
                      </a:extLst>
                    </a:gridCol>
                    <a:gridCol w="485987">
                      <a:extLst>
                        <a:ext uri="{9D8B030D-6E8A-4147-A177-3AD203B41FA5}">
                          <a16:colId xmlns:a16="http://schemas.microsoft.com/office/drawing/2014/main" val="3172413737"/>
                        </a:ext>
                      </a:extLst>
                    </a:gridCol>
                    <a:gridCol w="485987">
                      <a:extLst>
                        <a:ext uri="{9D8B030D-6E8A-4147-A177-3AD203B41FA5}">
                          <a16:colId xmlns:a16="http://schemas.microsoft.com/office/drawing/2014/main" val="214417971"/>
                        </a:ext>
                      </a:extLst>
                    </a:gridCol>
                    <a:gridCol w="485987">
                      <a:extLst>
                        <a:ext uri="{9D8B030D-6E8A-4147-A177-3AD203B41FA5}">
                          <a16:colId xmlns:a16="http://schemas.microsoft.com/office/drawing/2014/main" val="2048226295"/>
                        </a:ext>
                      </a:extLst>
                    </a:gridCol>
                    <a:gridCol w="485987">
                      <a:extLst>
                        <a:ext uri="{9D8B030D-6E8A-4147-A177-3AD203B41FA5}">
                          <a16:colId xmlns:a16="http://schemas.microsoft.com/office/drawing/2014/main" val="1568044475"/>
                        </a:ext>
                      </a:extLst>
                    </a:gridCol>
                    <a:gridCol w="485987">
                      <a:extLst>
                        <a:ext uri="{9D8B030D-6E8A-4147-A177-3AD203B41FA5}">
                          <a16:colId xmlns:a16="http://schemas.microsoft.com/office/drawing/2014/main" val="10180203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9499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67171739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597" t="-203448" r="-202597" b="-41379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6508814"/>
                      </a:ext>
                    </a:extLst>
                  </a:tr>
                  <a:tr h="367200">
                    <a:tc>
                      <a:txBody>
                        <a:bodyPr/>
                        <a:lstStyle/>
                        <a:p>
                          <a:endParaRPr lang="en-GB" sz="10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1299" t="-303448" r="-3896" b="-31379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2836171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597" t="-403448" r="-202597" b="-21379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2503027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675787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597" t="-606897" r="-202597" b="-103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691079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9">
                <a:extLst>
                  <a:ext uri="{FF2B5EF4-FFF2-40B4-BE49-F238E27FC236}">
                    <a16:creationId xmlns:a16="http://schemas.microsoft.com/office/drawing/2014/main" id="{29A8B5BB-358C-BE36-3E4D-A3414AC801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6894704"/>
                  </p:ext>
                </p:extLst>
              </p:nvPr>
            </p:nvGraphicFramePr>
            <p:xfrm>
              <a:off x="8597173" y="3805673"/>
              <a:ext cx="2988300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5235">
                      <a:extLst>
                        <a:ext uri="{9D8B030D-6E8A-4147-A177-3AD203B41FA5}">
                          <a16:colId xmlns:a16="http://schemas.microsoft.com/office/drawing/2014/main" val="576904718"/>
                        </a:ext>
                      </a:extLst>
                    </a:gridCol>
                    <a:gridCol w="405235">
                      <a:extLst>
                        <a:ext uri="{9D8B030D-6E8A-4147-A177-3AD203B41FA5}">
                          <a16:colId xmlns:a16="http://schemas.microsoft.com/office/drawing/2014/main" val="2200595303"/>
                        </a:ext>
                      </a:extLst>
                    </a:gridCol>
                    <a:gridCol w="2177830">
                      <a:extLst>
                        <a:ext uri="{9D8B030D-6E8A-4147-A177-3AD203B41FA5}">
                          <a16:colId xmlns:a16="http://schemas.microsoft.com/office/drawing/2014/main" val="19311215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144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49922771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184</m:t>
                              </m:r>
                            </m:oMath>
                          </a14:m>
                          <a:r>
                            <a:rPr lang="en-GB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428156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9">
                <a:extLst>
                  <a:ext uri="{FF2B5EF4-FFF2-40B4-BE49-F238E27FC236}">
                    <a16:creationId xmlns:a16="http://schemas.microsoft.com/office/drawing/2014/main" id="{29A8B5BB-358C-BE36-3E4D-A3414AC801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6894704"/>
                  </p:ext>
                </p:extLst>
              </p:nvPr>
            </p:nvGraphicFramePr>
            <p:xfrm>
              <a:off x="8597173" y="3805673"/>
              <a:ext cx="2988300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5235">
                      <a:extLst>
                        <a:ext uri="{9D8B030D-6E8A-4147-A177-3AD203B41FA5}">
                          <a16:colId xmlns:a16="http://schemas.microsoft.com/office/drawing/2014/main" val="576904718"/>
                        </a:ext>
                      </a:extLst>
                    </a:gridCol>
                    <a:gridCol w="405235">
                      <a:extLst>
                        <a:ext uri="{9D8B030D-6E8A-4147-A177-3AD203B41FA5}">
                          <a16:colId xmlns:a16="http://schemas.microsoft.com/office/drawing/2014/main" val="2200595303"/>
                        </a:ext>
                      </a:extLst>
                    </a:gridCol>
                    <a:gridCol w="2177830">
                      <a:extLst>
                        <a:ext uri="{9D8B030D-6E8A-4147-A177-3AD203B41FA5}">
                          <a16:colId xmlns:a16="http://schemas.microsoft.com/office/drawing/2014/main" val="19311215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125" t="-3333" r="-646875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3125" t="-3333" r="-546875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7572" t="-3333" r="-1156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9922771"/>
                      </a:ext>
                    </a:extLst>
                  </a:tr>
                  <a:tr h="370840"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22" t="-103333" r="-844" b="-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4281561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Picture 20" descr="A picture containing table&#10;&#10;Description automatically generated">
            <a:extLst>
              <a:ext uri="{FF2B5EF4-FFF2-40B4-BE49-F238E27FC236}">
                <a16:creationId xmlns:a16="http://schemas.microsoft.com/office/drawing/2014/main" id="{11EEDFF9-4456-5209-32D1-FD00FBE8D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726" y="3479535"/>
            <a:ext cx="3844991" cy="2265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0D6119-7839-62E8-38D6-E33414D2CFE8}"/>
                  </a:ext>
                </a:extLst>
              </p:cNvPr>
              <p:cNvSpPr txBox="1"/>
              <p:nvPr/>
            </p:nvSpPr>
            <p:spPr>
              <a:xfrm>
                <a:off x="1179086" y="3953068"/>
                <a:ext cx="614271" cy="693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40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solidFill>
                      <a:schemeClr val="bg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0D6119-7839-62E8-38D6-E33414D2C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086" y="3953068"/>
                <a:ext cx="614271" cy="693716"/>
              </a:xfrm>
              <a:prstGeom prst="rect">
                <a:avLst/>
              </a:prstGeom>
              <a:blipFill>
                <a:blip r:embed="rId8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7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9653049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Anne and Bob share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lang="en-GB" sz="28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£144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 in the ratio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 :</m:t>
                              </m:r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marL="0" indent="0" algn="ctr">
                            <a:buFont typeface="+mj-lt"/>
                            <a:buNone/>
                          </a:pPr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Anne receives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£</m:t>
                              </m:r>
                              <m:r>
                                <a:rPr lang="en-GB" sz="28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GB" sz="280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. </a:t>
                          </a: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An isosceles triangle has an angle of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144</m:t>
                              </m:r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.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12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  <a:b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</a:br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What are the other angles?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, 184)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 lies</a:t>
                          </a:r>
                          <a:r>
                            <a:rPr lang="en-GB" sz="2800" baseline="0" dirty="0">
                              <a:solidFill>
                                <a:schemeClr val="bg2"/>
                              </a:solidFill>
                            </a:rPr>
                            <a:t> on the line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GB" sz="28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  <m:r>
                                <a:rPr lang="en-GB" sz="28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8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+144</m:t>
                              </m:r>
                            </m:oMath>
                          </a14:m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What is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?</a:t>
                          </a:r>
                        </a:p>
                        <a:p>
                          <a:pPr algn="ctr"/>
                          <a:endParaRPr lang="en-GB" sz="28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15E657E0-98F3-0BCB-1671-AC49D0D2EB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9653049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192097048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4237436709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951685357"/>
                        </a:ext>
                      </a:extLst>
                    </a:gridCol>
                  </a:tblGrid>
                  <a:tr h="3429000"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  <a:p>
                          <a:pPr algn="ctr"/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br>
                            <a:rPr lang="en-GB" sz="3200" dirty="0">
                              <a:solidFill>
                                <a:schemeClr val="bg2"/>
                              </a:solidFill>
                            </a:rPr>
                          </a:br>
                          <a:endParaRPr lang="en-GB" sz="32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49208357"/>
                      </a:ext>
                    </a:extLst>
                  </a:tr>
                  <a:tr h="3429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100000" r="-200625" b="-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100000" r="-100625" b="-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000" t="-100000" r="-625" b="-7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09371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Half-frame 2">
            <a:extLst>
              <a:ext uri="{FF2B5EF4-FFF2-40B4-BE49-F238E27FC236}">
                <a16:creationId xmlns:a16="http://schemas.microsoft.com/office/drawing/2014/main" id="{0D1B8DBA-9BD2-65F8-6105-519E213684C6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Half-frame 1">
            <a:extLst>
              <a:ext uri="{FF2B5EF4-FFF2-40B4-BE49-F238E27FC236}">
                <a16:creationId xmlns:a16="http://schemas.microsoft.com/office/drawing/2014/main" id="{0EC65D61-3A94-6173-07C4-D0174B604973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Different Topics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E07F00-6350-6E32-36E7-996832A8D01F}"/>
              </a:ext>
            </a:extLst>
          </p:cNvPr>
          <p:cNvSpPr txBox="1"/>
          <p:nvPr/>
        </p:nvSpPr>
        <p:spPr>
          <a:xfrm>
            <a:off x="4638039" y="3159652"/>
            <a:ext cx="2915923" cy="53869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Pair them up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40592A-08D9-E47B-B1E6-39829767AB6C}"/>
              </a:ext>
            </a:extLst>
          </p:cNvPr>
          <p:cNvCxnSpPr/>
          <p:nvPr/>
        </p:nvCxnSpPr>
        <p:spPr>
          <a:xfrm>
            <a:off x="536294" y="2169796"/>
            <a:ext cx="3058532" cy="555585"/>
          </a:xfrm>
          <a:prstGeom prst="line">
            <a:avLst/>
          </a:prstGeom>
          <a:ln w="381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049CC7-3565-1F0F-428C-999FDABA4FE0}"/>
              </a:ext>
            </a:extLst>
          </p:cNvPr>
          <p:cNvCxnSpPr>
            <a:cxnSpLocks/>
          </p:cNvCxnSpPr>
          <p:nvPr/>
        </p:nvCxnSpPr>
        <p:spPr>
          <a:xfrm flipV="1">
            <a:off x="1747777" y="1278546"/>
            <a:ext cx="1847049" cy="1111169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EB2722-3D4C-F609-6A5A-99F08FFACE29}"/>
              </a:ext>
            </a:extLst>
          </p:cNvPr>
          <p:cNvCxnSpPr>
            <a:cxnSpLocks/>
          </p:cNvCxnSpPr>
          <p:nvPr/>
        </p:nvCxnSpPr>
        <p:spPr>
          <a:xfrm flipV="1">
            <a:off x="1747776" y="2048719"/>
            <a:ext cx="1847050" cy="340996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F3B18A-B334-FFEC-A3D1-2DE33A639D77}"/>
                  </a:ext>
                </a:extLst>
              </p:cNvPr>
              <p:cNvSpPr txBox="1"/>
              <p:nvPr/>
            </p:nvSpPr>
            <p:spPr>
              <a:xfrm>
                <a:off x="2349395" y="1955685"/>
                <a:ext cx="17690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F3B18A-B334-FFEC-A3D1-2DE33A639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395" y="1955685"/>
                <a:ext cx="176908" cy="276999"/>
              </a:xfrm>
              <a:prstGeom prst="rect">
                <a:avLst/>
              </a:prstGeom>
              <a:blipFill>
                <a:blip r:embed="rId4"/>
                <a:stretch>
                  <a:fillRect l="-20000" r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8038AE-89ED-F5F7-AB0D-8F5F870C1E52}"/>
                  </a:ext>
                </a:extLst>
              </p:cNvPr>
              <p:cNvSpPr txBox="1"/>
              <p:nvPr/>
            </p:nvSpPr>
            <p:spPr>
              <a:xfrm>
                <a:off x="2409196" y="2235407"/>
                <a:ext cx="17690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bg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8038AE-89ED-F5F7-AB0D-8F5F870C1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196" y="2235407"/>
                <a:ext cx="176908" cy="276999"/>
              </a:xfrm>
              <a:prstGeom prst="rect">
                <a:avLst/>
              </a:prstGeom>
              <a:blipFill>
                <a:blip r:embed="rId5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A242E-DDB3-3D7F-64AE-84B3077BE1EC}"/>
                  </a:ext>
                </a:extLst>
              </p:cNvPr>
              <p:cNvSpPr txBox="1"/>
              <p:nvPr/>
            </p:nvSpPr>
            <p:spPr>
              <a:xfrm>
                <a:off x="1453949" y="1914016"/>
                <a:ext cx="51820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144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dirty="0">
                    <a:solidFill>
                      <a:schemeClr val="bg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84A242E-DDB3-3D7F-64AE-84B3077BE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949" y="1914016"/>
                <a:ext cx="518203" cy="276999"/>
              </a:xfrm>
              <a:prstGeom prst="rect">
                <a:avLst/>
              </a:prstGeom>
              <a:blipFill>
                <a:blip r:embed="rId6"/>
                <a:stretch>
                  <a:fillRect l="-9524" r="-9524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8313890-2B43-6415-C36A-670476CB0E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0141119"/>
                  </p:ext>
                </p:extLst>
              </p:nvPr>
            </p:nvGraphicFramePr>
            <p:xfrm>
              <a:off x="8181342" y="1051296"/>
              <a:ext cx="3504484" cy="146111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79833">
                      <a:extLst>
                        <a:ext uri="{9D8B030D-6E8A-4147-A177-3AD203B41FA5}">
                          <a16:colId xmlns:a16="http://schemas.microsoft.com/office/drawing/2014/main" val="2200664787"/>
                        </a:ext>
                      </a:extLst>
                    </a:gridCol>
                    <a:gridCol w="2524651">
                      <a:extLst>
                        <a:ext uri="{9D8B030D-6E8A-4147-A177-3AD203B41FA5}">
                          <a16:colId xmlns:a16="http://schemas.microsoft.com/office/drawing/2014/main" val="2911282895"/>
                        </a:ext>
                      </a:extLst>
                    </a:gridCol>
                  </a:tblGrid>
                  <a:tr h="730555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56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8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GB" sz="28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= 144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5573614"/>
                      </a:ext>
                    </a:extLst>
                  </a:tr>
                  <a:tr h="730555">
                    <a:tc>
                      <a:txBody>
                        <a:bodyPr/>
                        <a:lstStyle/>
                        <a:p>
                          <a:pPr algn="ctr"/>
                          <a:endParaRPr lang="en-GB" sz="280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?</m:t>
                              </m:r>
                            </m:oMath>
                          </a14:m>
                          <a:r>
                            <a:rPr lang="en-GB" sz="280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6439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8313890-2B43-6415-C36A-670476CB0E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0141119"/>
                  </p:ext>
                </p:extLst>
              </p:nvPr>
            </p:nvGraphicFramePr>
            <p:xfrm>
              <a:off x="8181342" y="1051296"/>
              <a:ext cx="3504484" cy="146111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79833">
                      <a:extLst>
                        <a:ext uri="{9D8B030D-6E8A-4147-A177-3AD203B41FA5}">
                          <a16:colId xmlns:a16="http://schemas.microsoft.com/office/drawing/2014/main" val="2200664787"/>
                        </a:ext>
                      </a:extLst>
                    </a:gridCol>
                    <a:gridCol w="2524651">
                      <a:extLst>
                        <a:ext uri="{9D8B030D-6E8A-4147-A177-3AD203B41FA5}">
                          <a16:colId xmlns:a16="http://schemas.microsoft.com/office/drawing/2014/main" val="2911282895"/>
                        </a:ext>
                      </a:extLst>
                    </a:gridCol>
                  </a:tblGrid>
                  <a:tr h="7305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r="-259740" b="-10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8500" b="-10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5573614"/>
                      </a:ext>
                    </a:extLst>
                  </a:tr>
                  <a:tr h="730555">
                    <a:tc>
                      <a:txBody>
                        <a:bodyPr/>
                        <a:lstStyle/>
                        <a:p>
                          <a:pPr algn="ctr"/>
                          <a:endParaRPr lang="en-GB" sz="280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8500" t="-100000" b="-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764399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A65798C1-D81E-3036-9A0A-A7D1613DA3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4229203"/>
                  </p:ext>
                </p:extLst>
              </p:nvPr>
            </p:nvGraphicFramePr>
            <p:xfrm>
              <a:off x="4586516" y="528542"/>
              <a:ext cx="2340000" cy="23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20000">
                      <a:extLst>
                        <a:ext uri="{9D8B030D-6E8A-4147-A177-3AD203B41FA5}">
                          <a16:colId xmlns:a16="http://schemas.microsoft.com/office/drawing/2014/main" val="538549500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3254330880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1289364120"/>
                        </a:ext>
                      </a:extLst>
                    </a:gridCol>
                  </a:tblGrid>
                  <a:tr h="900000">
                    <a:tc gridSpan="2"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oMath>
                          </a14:m>
                          <a:r>
                            <a:rPr lang="en-GB" b="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marL="307440" marT="153720"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BlToT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oMath>
                          </a14:m>
                          <a:r>
                            <a:rPr lang="en-GB" b="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9100905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= ?</m:t>
                              </m:r>
                            </m:oMath>
                          </a14:m>
                          <a:r>
                            <a:rPr lang="en-GB" b="0" dirty="0">
                              <a:solidFill>
                                <a:schemeClr val="bg2"/>
                              </a:solidFill>
                            </a:rPr>
                            <a:t> 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GB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3793846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81292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A65798C1-D81E-3036-9A0A-A7D1613DA3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4229203"/>
                  </p:ext>
                </p:extLst>
              </p:nvPr>
            </p:nvGraphicFramePr>
            <p:xfrm>
              <a:off x="4586516" y="528542"/>
              <a:ext cx="2340000" cy="23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20000">
                      <a:extLst>
                        <a:ext uri="{9D8B030D-6E8A-4147-A177-3AD203B41FA5}">
                          <a16:colId xmlns:a16="http://schemas.microsoft.com/office/drawing/2014/main" val="538549500"/>
                        </a:ext>
                      </a:extLst>
                    </a:gridCol>
                    <a:gridCol w="720000">
                      <a:extLst>
                        <a:ext uri="{9D8B030D-6E8A-4147-A177-3AD203B41FA5}">
                          <a16:colId xmlns:a16="http://schemas.microsoft.com/office/drawing/2014/main" val="3254330880"/>
                        </a:ext>
                      </a:extLst>
                    </a:gridCol>
                    <a:gridCol w="900000">
                      <a:extLst>
                        <a:ext uri="{9D8B030D-6E8A-4147-A177-3AD203B41FA5}">
                          <a16:colId xmlns:a16="http://schemas.microsoft.com/office/drawing/2014/main" val="1289364120"/>
                        </a:ext>
                      </a:extLst>
                    </a:gridCol>
                  </a:tblGrid>
                  <a:tr h="90000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07440" marT="153720"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BlToT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  <a:blipFill>
                          <a:blip r:embed="rId8"/>
                          <a:stretch>
                            <a:fillRect l="-877" t="-1408" r="-63158" b="-16478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61972" t="-1408" r="-1408" b="-164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100905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754" t="-126316" r="-226316" b="-1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GB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23793846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81292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22C6D86-CF88-9222-24F8-2CD245C5A61A}"/>
              </a:ext>
            </a:extLst>
          </p:cNvPr>
          <p:cNvSpPr txBox="1"/>
          <p:nvPr/>
        </p:nvSpPr>
        <p:spPr>
          <a:xfrm>
            <a:off x="6465362" y="110556"/>
            <a:ext cx="13468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Right angled triangle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75FAFC6-5789-C38A-79BD-5E51EA95CAB2}"/>
              </a:ext>
            </a:extLst>
          </p:cNvPr>
          <p:cNvCxnSpPr/>
          <p:nvPr/>
        </p:nvCxnSpPr>
        <p:spPr>
          <a:xfrm flipH="1">
            <a:off x="5889523" y="396967"/>
            <a:ext cx="786580" cy="398754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CE1CD2-6EBB-DEEE-CFC3-AFE9FE57287D}"/>
              </a:ext>
            </a:extLst>
          </p:cNvPr>
          <p:cNvSpPr txBox="1"/>
          <p:nvPr/>
        </p:nvSpPr>
        <p:spPr>
          <a:xfrm>
            <a:off x="6708388" y="1429488"/>
            <a:ext cx="10374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Four congruent</a:t>
            </a:r>
            <a:br>
              <a:rPr lang="en-GB" sz="105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GB" sz="105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squares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BC31BE1-FAB7-36A3-5F4E-5F02E3521EE1}"/>
              </a:ext>
            </a:extLst>
          </p:cNvPr>
          <p:cNvCxnSpPr>
            <a:cxnSpLocks/>
          </p:cNvCxnSpPr>
          <p:nvPr/>
        </p:nvCxnSpPr>
        <p:spPr>
          <a:xfrm flipH="1">
            <a:off x="5716698" y="1634945"/>
            <a:ext cx="1011354" cy="258692"/>
          </a:xfrm>
          <a:prstGeom prst="straightConnector1">
            <a:avLst/>
          </a:prstGeom>
          <a:ln w="127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7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17A6D5-C3C5-B44D-DA60-77B43D314CD2}"/>
              </a:ext>
            </a:extLst>
          </p:cNvPr>
          <p:cNvSpPr txBox="1"/>
          <p:nvPr/>
        </p:nvSpPr>
        <p:spPr>
          <a:xfrm>
            <a:off x="328108" y="257748"/>
            <a:ext cx="953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https://</a:t>
            </a:r>
            <a:r>
              <a:rPr lang="en-GB" dirty="0" err="1">
                <a:solidFill>
                  <a:schemeClr val="bg2"/>
                </a:solidFill>
              </a:rPr>
              <a:t>ponderingplanning.wordpress.com</a:t>
            </a:r>
            <a:r>
              <a:rPr lang="en-GB" dirty="0">
                <a:solidFill>
                  <a:schemeClr val="bg2"/>
                </a:solidFill>
              </a:rPr>
              <a:t>/2022/04/13/using-numbers-to-highlight-connections/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510E1A8-F38C-07E9-B104-189EF6A2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43" y="914400"/>
            <a:ext cx="7772400" cy="5425388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5712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-frame 1">
            <a:extLst>
              <a:ext uri="{FF2B5EF4-FFF2-40B4-BE49-F238E27FC236}">
                <a16:creationId xmlns:a16="http://schemas.microsoft.com/office/drawing/2014/main" id="{0EC65D61-3A94-6173-07C4-D0174B604973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Wrapping up</a:t>
            </a:r>
          </a:p>
        </p:txBody>
      </p:sp>
      <p:sp>
        <p:nvSpPr>
          <p:cNvPr id="3" name="Half-frame 2">
            <a:extLst>
              <a:ext uri="{FF2B5EF4-FFF2-40B4-BE49-F238E27FC236}">
                <a16:creationId xmlns:a16="http://schemas.microsoft.com/office/drawing/2014/main" id="{0D1B8DBA-9BD2-65F8-6105-519E213684C6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3EBEE-4098-9412-F009-1097A8ED98EB}"/>
              </a:ext>
            </a:extLst>
          </p:cNvPr>
          <p:cNvSpPr txBox="1"/>
          <p:nvPr/>
        </p:nvSpPr>
        <p:spPr>
          <a:xfrm>
            <a:off x="6920400" y="543906"/>
            <a:ext cx="48894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>
                <a:solidFill>
                  <a:schemeClr val="bg2"/>
                </a:solidFill>
              </a:rPr>
              <a:t>Thank you!</a:t>
            </a:r>
          </a:p>
        </p:txBody>
      </p: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284E39B-D311-2F07-3B32-3753CF2EB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4" y="509598"/>
            <a:ext cx="6392254" cy="399131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7A446EFE-250A-C914-F899-02847B873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786" y="2146434"/>
            <a:ext cx="5272680" cy="424106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7603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-frame 1">
            <a:extLst>
              <a:ext uri="{FF2B5EF4-FFF2-40B4-BE49-F238E27FC236}">
                <a16:creationId xmlns:a16="http://schemas.microsoft.com/office/drawing/2014/main" id="{B135F8C9-D50D-784B-AC57-9B86787667EA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What is Interweaving?</a:t>
            </a:r>
          </a:p>
        </p:txBody>
      </p:sp>
      <p:sp>
        <p:nvSpPr>
          <p:cNvPr id="3" name="Half-frame 2">
            <a:extLst>
              <a:ext uri="{FF2B5EF4-FFF2-40B4-BE49-F238E27FC236}">
                <a16:creationId xmlns:a16="http://schemas.microsoft.com/office/drawing/2014/main" id="{8F4CA9F3-F005-9D49-AC74-C37F7121192F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2F3720-D61E-474C-A806-10BC01FC882C}"/>
              </a:ext>
            </a:extLst>
          </p:cNvPr>
          <p:cNvSpPr/>
          <p:nvPr/>
        </p:nvSpPr>
        <p:spPr>
          <a:xfrm>
            <a:off x="469900" y="1127349"/>
            <a:ext cx="11252200" cy="5023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pPr algn="ctr"/>
            <a:r>
              <a:rPr lang="en-GB" sz="8800" b="1" dirty="0">
                <a:solidFill>
                  <a:schemeClr val="bg2"/>
                </a:solidFill>
              </a:rPr>
              <a:t>Interweaving</a:t>
            </a:r>
          </a:p>
          <a:p>
            <a:endParaRPr lang="en-GB" sz="3200" dirty="0">
              <a:solidFill>
                <a:schemeClr val="bg2"/>
              </a:solidFill>
            </a:endParaRPr>
          </a:p>
          <a:p>
            <a:r>
              <a:rPr lang="en-GB" sz="4000" dirty="0">
                <a:solidFill>
                  <a:schemeClr val="bg2"/>
                </a:solidFill>
              </a:rPr>
              <a:t>Using questions and tasks that bring together multiple different topics from across mathematics.</a:t>
            </a:r>
          </a:p>
        </p:txBody>
      </p:sp>
    </p:spTree>
    <p:extLst>
      <p:ext uri="{BB962C8B-B14F-4D97-AF65-F5344CB8AC3E}">
        <p14:creationId xmlns:p14="http://schemas.microsoft.com/office/powerpoint/2010/main" val="38987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-frame 1">
            <a:extLst>
              <a:ext uri="{FF2B5EF4-FFF2-40B4-BE49-F238E27FC236}">
                <a16:creationId xmlns:a16="http://schemas.microsoft.com/office/drawing/2014/main" id="{B135F8C9-D50D-784B-AC57-9B86787667EA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What is Interweaving?</a:t>
            </a:r>
          </a:p>
        </p:txBody>
      </p:sp>
      <p:sp>
        <p:nvSpPr>
          <p:cNvPr id="3" name="Half-frame 2">
            <a:extLst>
              <a:ext uri="{FF2B5EF4-FFF2-40B4-BE49-F238E27FC236}">
                <a16:creationId xmlns:a16="http://schemas.microsoft.com/office/drawing/2014/main" id="{8F4CA9F3-F005-9D49-AC74-C37F7121192F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2F3720-D61E-474C-A806-10BC01FC882C}"/>
              </a:ext>
            </a:extLst>
          </p:cNvPr>
          <p:cNvSpPr/>
          <p:nvPr/>
        </p:nvSpPr>
        <p:spPr>
          <a:xfrm>
            <a:off x="469900" y="2007360"/>
            <a:ext cx="11252200" cy="1174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b="1" dirty="0">
                <a:solidFill>
                  <a:schemeClr val="bg2"/>
                </a:solidFill>
              </a:rPr>
              <a:t>Inter</a:t>
            </a:r>
            <a:r>
              <a:rPr lang="en-GB" sz="8800" b="1" dirty="0">
                <a:solidFill>
                  <a:srgbClr val="C00000"/>
                </a:solidFill>
              </a:rPr>
              <a:t>w</a:t>
            </a:r>
            <a:r>
              <a:rPr lang="en-GB" sz="8800" b="1" dirty="0">
                <a:solidFill>
                  <a:schemeClr val="bg2"/>
                </a:solidFill>
              </a:rPr>
              <a:t>eaving</a:t>
            </a:r>
          </a:p>
          <a:p>
            <a:endParaRPr lang="en-GB" sz="3200" dirty="0">
              <a:solidFill>
                <a:schemeClr val="bg2"/>
              </a:solidFill>
            </a:endParaRPr>
          </a:p>
          <a:p>
            <a:pPr algn="ctr"/>
            <a:r>
              <a:rPr lang="en-GB" sz="6600" dirty="0">
                <a:solidFill>
                  <a:schemeClr val="bg2"/>
                </a:solidFill>
              </a:rPr>
              <a:t>It’s not inter</a:t>
            </a:r>
            <a:r>
              <a:rPr lang="en-GB" sz="6600" b="1" dirty="0">
                <a:solidFill>
                  <a:srgbClr val="C00000"/>
                </a:solidFill>
              </a:rPr>
              <a:t>l</a:t>
            </a:r>
            <a:r>
              <a:rPr lang="en-GB" sz="6600" dirty="0">
                <a:solidFill>
                  <a:schemeClr val="bg2"/>
                </a:solidFill>
              </a:rPr>
              <a:t>eaving!</a:t>
            </a:r>
            <a:endParaRPr lang="en-GB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9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A2A776-5379-49F1-B1DF-422A6E16A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CF13693-ED62-43E5-A3DF-9DE89FBB730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57808" y="1254950"/>
              <a:ext cx="11564999" cy="50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5000">
                      <a:extLst>
                        <a:ext uri="{9D8B030D-6E8A-4147-A177-3AD203B41FA5}">
                          <a16:colId xmlns:a16="http://schemas.microsoft.com/office/drawing/2014/main" val="2188069656"/>
                        </a:ext>
                      </a:extLst>
                    </a:gridCol>
                    <a:gridCol w="1285000">
                      <a:extLst>
                        <a:ext uri="{9D8B030D-6E8A-4147-A177-3AD203B41FA5}">
                          <a16:colId xmlns:a16="http://schemas.microsoft.com/office/drawing/2014/main" val="483471333"/>
                        </a:ext>
                      </a:extLst>
                    </a:gridCol>
                    <a:gridCol w="1285000">
                      <a:extLst>
                        <a:ext uri="{9D8B030D-6E8A-4147-A177-3AD203B41FA5}">
                          <a16:colId xmlns:a16="http://schemas.microsoft.com/office/drawing/2014/main" val="2925858976"/>
                        </a:ext>
                      </a:extLst>
                    </a:gridCol>
                    <a:gridCol w="1285000">
                      <a:extLst>
                        <a:ext uri="{9D8B030D-6E8A-4147-A177-3AD203B41FA5}">
                          <a16:colId xmlns:a16="http://schemas.microsoft.com/office/drawing/2014/main" val="528148663"/>
                        </a:ext>
                      </a:extLst>
                    </a:gridCol>
                    <a:gridCol w="964355">
                      <a:extLst>
                        <a:ext uri="{9D8B030D-6E8A-4147-A177-3AD203B41FA5}">
                          <a16:colId xmlns:a16="http://schemas.microsoft.com/office/drawing/2014/main" val="2174280365"/>
                        </a:ext>
                      </a:extLst>
                    </a:gridCol>
                    <a:gridCol w="1365161">
                      <a:extLst>
                        <a:ext uri="{9D8B030D-6E8A-4147-A177-3AD203B41FA5}">
                          <a16:colId xmlns:a16="http://schemas.microsoft.com/office/drawing/2014/main" val="2676367615"/>
                        </a:ext>
                      </a:extLst>
                    </a:gridCol>
                    <a:gridCol w="1365161">
                      <a:extLst>
                        <a:ext uri="{9D8B030D-6E8A-4147-A177-3AD203B41FA5}">
                          <a16:colId xmlns:a16="http://schemas.microsoft.com/office/drawing/2014/main" val="2690176864"/>
                        </a:ext>
                      </a:extLst>
                    </a:gridCol>
                    <a:gridCol w="1365161">
                      <a:extLst>
                        <a:ext uri="{9D8B030D-6E8A-4147-A177-3AD203B41FA5}">
                          <a16:colId xmlns:a16="http://schemas.microsoft.com/office/drawing/2014/main" val="1784641597"/>
                        </a:ext>
                      </a:extLst>
                    </a:gridCol>
                    <a:gridCol w="1365161">
                      <a:extLst>
                        <a:ext uri="{9D8B030D-6E8A-4147-A177-3AD203B41FA5}">
                          <a16:colId xmlns:a16="http://schemas.microsoft.com/office/drawing/2014/main" val="938107984"/>
                        </a:ext>
                      </a:extLst>
                    </a:gridCol>
                  </a:tblGrid>
                  <a:tr h="720000">
                    <a:tc gridSpan="9">
                      <a:txBody>
                        <a:bodyPr/>
                        <a:lstStyle/>
                        <a:p>
                          <a:pPr algn="l"/>
                          <a:r>
                            <a:rPr lang="en-GB" sz="24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For each set of numbers find: (</a:t>
                          </a:r>
                          <a:r>
                            <a:rPr lang="en-GB" sz="2400" b="0" dirty="0" err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</a:t>
                          </a:r>
                          <a:r>
                            <a:rPr lang="en-GB" sz="24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) the mean, (ii) the median, (iii) the range.</a:t>
                          </a:r>
                        </a:p>
                        <a:p>
                          <a:pPr algn="l"/>
                          <a:r>
                            <a:rPr lang="en-GB" sz="1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Leave your answers in their simplest form.</a:t>
                          </a:r>
                        </a:p>
                      </a:txBody>
                      <a:tcPr marL="28800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0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288000" marR="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2048371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20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20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80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320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85656710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108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h)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28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63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63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5298018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c)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27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99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44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44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59041400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27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243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j)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44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44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44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18510616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75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48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k)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18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48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80491747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f)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243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27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75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150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54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24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8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96</m:t>
                                  </m:r>
                                </m:e>
                              </m:rad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82951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CF13693-ED62-43E5-A3DF-9DE89FBB730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57808" y="1254950"/>
              <a:ext cx="11564999" cy="50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5000">
                      <a:extLst>
                        <a:ext uri="{9D8B030D-6E8A-4147-A177-3AD203B41FA5}">
                          <a16:colId xmlns:a16="http://schemas.microsoft.com/office/drawing/2014/main" val="2188069656"/>
                        </a:ext>
                      </a:extLst>
                    </a:gridCol>
                    <a:gridCol w="1285000">
                      <a:extLst>
                        <a:ext uri="{9D8B030D-6E8A-4147-A177-3AD203B41FA5}">
                          <a16:colId xmlns:a16="http://schemas.microsoft.com/office/drawing/2014/main" val="483471333"/>
                        </a:ext>
                      </a:extLst>
                    </a:gridCol>
                    <a:gridCol w="1285000">
                      <a:extLst>
                        <a:ext uri="{9D8B030D-6E8A-4147-A177-3AD203B41FA5}">
                          <a16:colId xmlns:a16="http://schemas.microsoft.com/office/drawing/2014/main" val="2925858976"/>
                        </a:ext>
                      </a:extLst>
                    </a:gridCol>
                    <a:gridCol w="1285000">
                      <a:extLst>
                        <a:ext uri="{9D8B030D-6E8A-4147-A177-3AD203B41FA5}">
                          <a16:colId xmlns:a16="http://schemas.microsoft.com/office/drawing/2014/main" val="528148663"/>
                        </a:ext>
                      </a:extLst>
                    </a:gridCol>
                    <a:gridCol w="964355">
                      <a:extLst>
                        <a:ext uri="{9D8B030D-6E8A-4147-A177-3AD203B41FA5}">
                          <a16:colId xmlns:a16="http://schemas.microsoft.com/office/drawing/2014/main" val="2174280365"/>
                        </a:ext>
                      </a:extLst>
                    </a:gridCol>
                    <a:gridCol w="1365161">
                      <a:extLst>
                        <a:ext uri="{9D8B030D-6E8A-4147-A177-3AD203B41FA5}">
                          <a16:colId xmlns:a16="http://schemas.microsoft.com/office/drawing/2014/main" val="2676367615"/>
                        </a:ext>
                      </a:extLst>
                    </a:gridCol>
                    <a:gridCol w="1365161">
                      <a:extLst>
                        <a:ext uri="{9D8B030D-6E8A-4147-A177-3AD203B41FA5}">
                          <a16:colId xmlns:a16="http://schemas.microsoft.com/office/drawing/2014/main" val="2690176864"/>
                        </a:ext>
                      </a:extLst>
                    </a:gridCol>
                    <a:gridCol w="1365161">
                      <a:extLst>
                        <a:ext uri="{9D8B030D-6E8A-4147-A177-3AD203B41FA5}">
                          <a16:colId xmlns:a16="http://schemas.microsoft.com/office/drawing/2014/main" val="1784641597"/>
                        </a:ext>
                      </a:extLst>
                    </a:gridCol>
                    <a:gridCol w="1365161">
                      <a:extLst>
                        <a:ext uri="{9D8B030D-6E8A-4147-A177-3AD203B41FA5}">
                          <a16:colId xmlns:a16="http://schemas.microsoft.com/office/drawing/2014/main" val="938107984"/>
                        </a:ext>
                      </a:extLst>
                    </a:gridCol>
                  </a:tblGrid>
                  <a:tr h="720000">
                    <a:tc gridSpan="9">
                      <a:txBody>
                        <a:bodyPr/>
                        <a:lstStyle/>
                        <a:p>
                          <a:pPr algn="l"/>
                          <a:r>
                            <a:rPr lang="en-GB" sz="24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For each set of numbers find: (</a:t>
                          </a:r>
                          <a:r>
                            <a:rPr lang="en-GB" sz="2400" b="0" dirty="0" err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</a:t>
                          </a:r>
                          <a:r>
                            <a:rPr lang="en-GB" sz="24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) the mean, (ii) the median, (iii) the range.</a:t>
                          </a:r>
                        </a:p>
                        <a:p>
                          <a:pPr algn="l"/>
                          <a:r>
                            <a:rPr lang="en-GB" sz="1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Leave your answers in their simplest form.</a:t>
                          </a:r>
                        </a:p>
                      </a:txBody>
                      <a:tcPr marL="28800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2400" b="0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288000" marR="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2048371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107018" r="-702970" b="-5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8039" t="-107018" r="-596078" b="-5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0990" t="-107018" r="-501980" b="-5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9533" t="-107018" r="-302804" b="-5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44444" t="-107018" r="-200000" b="-5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50467" t="-107018" r="-101869" b="-5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43519" t="-107018" r="-926" b="-5070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5656710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207018" r="-702970" b="-4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8039" t="-207018" r="-596078" b="-4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0990" t="-207018" r="-501980" b="-4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h)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9533" t="-207018" r="-302804" b="-4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44444" t="-207018" r="-200000" b="-4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50467" t="-207018" r="-101869" b="-4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43519" t="-207018" r="-926" b="-4070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5298018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c)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312500" r="-702970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8039" t="-312500" r="-596078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0990" t="-312500" r="-501980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9533" t="-312500" r="-302804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44444" t="-312500" r="-200000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50467" t="-312500" r="-101869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43519" t="-312500" r="-926" b="-3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9041400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405263" r="-702970" b="-2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8039" t="-405263" r="-596078" b="-2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0990" t="-405263" r="-501980" b="-2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j)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9533" t="-405263" r="-302804" b="-2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44444" t="-405263" r="-200000" b="-2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50467" t="-405263" r="-101869" b="-2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43519" t="-405263" r="-926" b="-2087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8510616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505263" r="-702970" b="-1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8039" t="-505263" r="-596078" b="-1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0990" t="-505263" r="-501980" b="-1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k)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9533" t="-505263" r="-302804" b="-1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44444" t="-505263" r="-200000" b="-1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50467" t="-505263" r="-101869" b="-1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43519" t="-505263" r="-926" b="-1087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0491747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f)</a:t>
                          </a: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605263" r="-702970" b="-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98039" t="-605263" r="-596078" b="-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0990" t="-605263" r="-501980" b="-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l)</a:t>
                          </a:r>
                        </a:p>
                      </a:txBody>
                      <a:tcPr marL="0" marR="0" marT="0" marB="0"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49533" t="-605263" r="-302804" b="-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44444" t="-605263" r="-200000" b="-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50467" t="-605263" r="-101869" b="-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180000" marT="0" marB="0" anchor="ctr">
                        <a:lnL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43519" t="-605263" r="-926" b="-87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82951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7419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-frame 1">
            <a:extLst>
              <a:ext uri="{FF2B5EF4-FFF2-40B4-BE49-F238E27FC236}">
                <a16:creationId xmlns:a16="http://schemas.microsoft.com/office/drawing/2014/main" id="{B135F8C9-D50D-784B-AC57-9B86787667EA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 err="1">
                <a:solidFill>
                  <a:schemeClr val="tx1"/>
                </a:solidFill>
              </a:rPr>
              <a:t>InterwovenMaths.com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Half-frame 2">
            <a:extLst>
              <a:ext uri="{FF2B5EF4-FFF2-40B4-BE49-F238E27FC236}">
                <a16:creationId xmlns:a16="http://schemas.microsoft.com/office/drawing/2014/main" id="{8F4CA9F3-F005-9D49-AC74-C37F7121192F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6FAD1-9756-BF48-8846-15E1E20C4DBB}"/>
              </a:ext>
            </a:extLst>
          </p:cNvPr>
          <p:cNvSpPr/>
          <p:nvPr/>
        </p:nvSpPr>
        <p:spPr>
          <a:xfrm>
            <a:off x="4351946" y="4241522"/>
            <a:ext cx="254278" cy="2542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DA703-ED5F-4B4F-9706-FA79FC541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08" y="523523"/>
            <a:ext cx="10817943" cy="581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E14FEB-A301-924D-B1FE-CAAE9452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"/>
          <a:stretch/>
        </p:blipFill>
        <p:spPr>
          <a:xfrm>
            <a:off x="303750" y="553382"/>
            <a:ext cx="10973850" cy="5672579"/>
          </a:xfrm>
          <a:prstGeom prst="rect">
            <a:avLst/>
          </a:prstGeom>
        </p:spPr>
      </p:pic>
      <p:sp>
        <p:nvSpPr>
          <p:cNvPr id="4" name="Half-frame 3">
            <a:extLst>
              <a:ext uri="{FF2B5EF4-FFF2-40B4-BE49-F238E27FC236}">
                <a16:creationId xmlns:a16="http://schemas.microsoft.com/office/drawing/2014/main" id="{F548BE81-9455-C649-8B0F-A18A21C84F85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 err="1">
                <a:solidFill>
                  <a:schemeClr val="tx1"/>
                </a:solidFill>
              </a:rPr>
              <a:t>InterwovenMaths.com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5" name="Half-frame 4">
            <a:extLst>
              <a:ext uri="{FF2B5EF4-FFF2-40B4-BE49-F238E27FC236}">
                <a16:creationId xmlns:a16="http://schemas.microsoft.com/office/drawing/2014/main" id="{C0954C90-9208-B349-B954-9F14FA20CDD2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C6226B-3629-E448-ABA6-E71F1E85C50F}"/>
              </a:ext>
            </a:extLst>
          </p:cNvPr>
          <p:cNvSpPr/>
          <p:nvPr/>
        </p:nvSpPr>
        <p:spPr>
          <a:xfrm>
            <a:off x="11277600" y="292100"/>
            <a:ext cx="7493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AC500-290B-6713-1AB0-302C40397786}"/>
              </a:ext>
            </a:extLst>
          </p:cNvPr>
          <p:cNvSpPr/>
          <p:nvPr/>
        </p:nvSpPr>
        <p:spPr>
          <a:xfrm>
            <a:off x="10765971" y="292100"/>
            <a:ext cx="783772" cy="8073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4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-frame 1">
            <a:extLst>
              <a:ext uri="{FF2B5EF4-FFF2-40B4-BE49-F238E27FC236}">
                <a16:creationId xmlns:a16="http://schemas.microsoft.com/office/drawing/2014/main" id="{0EC65D61-3A94-6173-07C4-D0174B604973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 err="1">
                <a:solidFill>
                  <a:schemeClr val="tx1"/>
                </a:solidFill>
              </a:rPr>
              <a:t>InterwovenMaths.com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3" name="Half-frame 2">
            <a:extLst>
              <a:ext uri="{FF2B5EF4-FFF2-40B4-BE49-F238E27FC236}">
                <a16:creationId xmlns:a16="http://schemas.microsoft.com/office/drawing/2014/main" id="{0D1B8DBA-9BD2-65F8-6105-519E213684C6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2CF918-2F7D-4356-EE48-563AA4D007CC}"/>
              </a:ext>
            </a:extLst>
          </p:cNvPr>
          <p:cNvSpPr/>
          <p:nvPr/>
        </p:nvSpPr>
        <p:spPr>
          <a:xfrm>
            <a:off x="203200" y="401445"/>
            <a:ext cx="11760200" cy="559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800" dirty="0">
                <a:solidFill>
                  <a:schemeClr val="bg2"/>
                </a:solidFill>
              </a:rPr>
              <a:t>Reciprocals with… </a:t>
            </a:r>
            <a:r>
              <a:rPr lang="en-GB" sz="7200" dirty="0">
                <a:solidFill>
                  <a:schemeClr val="bg2"/>
                </a:solidFill>
              </a:rPr>
              <a:t>Equations</a:t>
            </a:r>
            <a:endParaRPr lang="en-GB" sz="48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6CC3B34E-972C-983D-510C-66CFFB7F72C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25973" y="1516235"/>
              <a:ext cx="9387069" cy="4777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87069">
                      <a:extLst>
                        <a:ext uri="{9D8B030D-6E8A-4147-A177-3AD203B41FA5}">
                          <a16:colId xmlns:a16="http://schemas.microsoft.com/office/drawing/2014/main" val="4205620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400" b="1" dirty="0">
                              <a:solidFill>
                                <a:schemeClr val="bg2"/>
                              </a:solidFill>
                            </a:rPr>
                            <a:t>By forming and solving an equation, find the following:</a:t>
                          </a:r>
                        </a:p>
                      </a:txBody>
                      <a:tcPr anchor="b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67444339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a)</a:t>
                          </a:r>
                          <a:r>
                            <a:rPr lang="en-GB" sz="2400" baseline="0" dirty="0">
                              <a:solidFill>
                                <a:schemeClr val="bg2"/>
                              </a:solidFill>
                            </a:rPr>
                            <a:t>  A number that is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b="0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400" b="0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of its</a:t>
                          </a:r>
                          <a:r>
                            <a:rPr lang="en-GB" sz="2400" baseline="0" dirty="0">
                              <a:solidFill>
                                <a:schemeClr val="bg2"/>
                              </a:solidFill>
                            </a:rPr>
                            <a:t> reciprocal</a:t>
                          </a:r>
                          <a:endParaRPr lang="en-GB" sz="2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696162598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b)</a:t>
                          </a:r>
                          <a:r>
                            <a:rPr lang="en-GB" sz="2400" baseline="0" dirty="0">
                              <a:solidFill>
                                <a:schemeClr val="bg2"/>
                              </a:solidFill>
                            </a:rPr>
                            <a:t>  A number that is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36%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of its reciprocal</a:t>
                          </a:r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667911481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c)</a:t>
                          </a:r>
                          <a:r>
                            <a:rPr lang="en-GB" sz="2400" baseline="0" dirty="0">
                              <a:solidFill>
                                <a:schemeClr val="bg2"/>
                              </a:solidFill>
                            </a:rPr>
                            <a:t>  Two numbers that are their own reciprocals </a:t>
                          </a:r>
                          <a:endParaRPr lang="en-GB" sz="2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31529984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d)  </a:t>
                          </a:r>
                          <a:r>
                            <a:rPr lang="en-GB" sz="2400" baseline="0" dirty="0">
                              <a:solidFill>
                                <a:schemeClr val="bg2"/>
                              </a:solidFill>
                            </a:rPr>
                            <a:t>Two numbers that are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2.1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greater than</a:t>
                          </a:r>
                          <a:r>
                            <a:rPr lang="en-GB" sz="2400" baseline="0" dirty="0">
                              <a:solidFill>
                                <a:schemeClr val="bg2"/>
                              </a:solidFill>
                            </a:rPr>
                            <a:t> their reciprocals</a:t>
                          </a:r>
                          <a:endParaRPr lang="en-GB" sz="2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659120368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indent="0">
                            <a:buNone/>
                          </a:pPr>
                          <a:r>
                            <a:rPr lang="en-GB" sz="2400" baseline="0" dirty="0">
                              <a:solidFill>
                                <a:schemeClr val="bg2"/>
                              </a:solidFill>
                            </a:rPr>
                            <a:t>e)  Two numbers that are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 greater than</a:t>
                          </a:r>
                          <a:r>
                            <a:rPr lang="en-GB" sz="2400" baseline="0" dirty="0">
                              <a:solidFill>
                                <a:schemeClr val="bg2"/>
                              </a:solidFill>
                            </a:rPr>
                            <a:t> their reciprocals</a:t>
                          </a:r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572114729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pPr marL="0" indent="0">
                            <a:buNone/>
                          </a:pPr>
                          <a:r>
                            <a:rPr lang="en-GB" sz="2400" baseline="0" dirty="0">
                              <a:solidFill>
                                <a:schemeClr val="bg2"/>
                              </a:solidFill>
                            </a:rPr>
                            <a:t>*f)  A number and its reciprocal that have a mean of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2400" b="0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29</m:t>
                                  </m:r>
                                </m:num>
                                <m:den>
                                  <m:r>
                                    <a:rPr lang="en-GB" sz="2400" b="0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endParaRPr lang="en-GB" sz="2400" baseline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7725473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6CC3B34E-972C-983D-510C-66CFFB7F72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37388969"/>
                  </p:ext>
                </p:extLst>
              </p:nvPr>
            </p:nvGraphicFramePr>
            <p:xfrm>
              <a:off x="925973" y="1516235"/>
              <a:ext cx="9387069" cy="4777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87069">
                      <a:extLst>
                        <a:ext uri="{9D8B030D-6E8A-4147-A177-3AD203B41FA5}">
                          <a16:colId xmlns:a16="http://schemas.microsoft.com/office/drawing/2014/main" val="4205620361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400" b="1" dirty="0">
                              <a:solidFill>
                                <a:schemeClr val="bg2"/>
                              </a:solidFill>
                            </a:rPr>
                            <a:t>By forming and solving an equation, find the following:</a:t>
                          </a:r>
                        </a:p>
                      </a:txBody>
                      <a:tcPr anchor="b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67444339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70175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6162598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170175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7911481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r>
                            <a:rPr lang="en-GB" sz="2400" dirty="0">
                              <a:solidFill>
                                <a:schemeClr val="bg2"/>
                              </a:solidFill>
                            </a:rPr>
                            <a:t>c)</a:t>
                          </a:r>
                          <a:r>
                            <a:rPr lang="en-GB" sz="2400" baseline="0" dirty="0">
                              <a:solidFill>
                                <a:schemeClr val="bg2"/>
                              </a:solidFill>
                            </a:rPr>
                            <a:t>  Two numbers that are their own reciprocals </a:t>
                          </a:r>
                          <a:endParaRPr lang="en-GB" sz="240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531529984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376786" b="-2053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9120368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468421" b="-101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2114729"/>
                      </a:ext>
                    </a:extLst>
                  </a:tr>
                  <a:tr h="72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R w="285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t="-568421" b="-1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25473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692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-frame 1">
            <a:extLst>
              <a:ext uri="{FF2B5EF4-FFF2-40B4-BE49-F238E27FC236}">
                <a16:creationId xmlns:a16="http://schemas.microsoft.com/office/drawing/2014/main" id="{B135F8C9-D50D-784B-AC57-9B86787667EA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What is Interweaving?</a:t>
            </a:r>
          </a:p>
        </p:txBody>
      </p:sp>
      <p:sp>
        <p:nvSpPr>
          <p:cNvPr id="3" name="Half-frame 2">
            <a:extLst>
              <a:ext uri="{FF2B5EF4-FFF2-40B4-BE49-F238E27FC236}">
                <a16:creationId xmlns:a16="http://schemas.microsoft.com/office/drawing/2014/main" id="{8F4CA9F3-F005-9D49-AC74-C37F7121192F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2F3720-D61E-474C-A806-10BC01FC882C}"/>
              </a:ext>
            </a:extLst>
          </p:cNvPr>
          <p:cNvSpPr/>
          <p:nvPr/>
        </p:nvSpPr>
        <p:spPr>
          <a:xfrm>
            <a:off x="469900" y="1375756"/>
            <a:ext cx="11252200" cy="5380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4000" b="1" dirty="0">
                <a:solidFill>
                  <a:schemeClr val="bg2"/>
                </a:solidFill>
                <a:latin typeface="Calibri" panose="020F0502020204030204" pitchFamily="34" charset="0"/>
                <a:ea typeface="DejaVu Sans" panose="020B0603030804020204" pitchFamily="34" charset="0"/>
                <a:cs typeface="Calibri" panose="020F0502020204030204" pitchFamily="34" charset="0"/>
              </a:rPr>
              <a:t>1 – Making </a:t>
            </a:r>
            <a:r>
              <a:rPr lang="en-GB" sz="4000" b="1" dirty="0">
                <a:solidFill>
                  <a:schemeClr val="bg2"/>
                </a:solidFill>
              </a:rPr>
              <a:t>Connections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– </a:t>
            </a:r>
            <a:r>
              <a:rPr lang="en-GB" sz="4000" dirty="0">
                <a:solidFill>
                  <a:schemeClr val="bg2"/>
                </a:solidFill>
              </a:rPr>
              <a:t>Retrieval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– </a:t>
            </a:r>
            <a:r>
              <a:rPr lang="en-GB" sz="4000" dirty="0">
                <a:solidFill>
                  <a:schemeClr val="bg2"/>
                </a:solidFill>
              </a:rPr>
              <a:t>Depth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</a:t>
            </a:r>
            <a:r>
              <a:rPr lang="en-GB" sz="4000" dirty="0">
                <a:solidFill>
                  <a:schemeClr val="bg2"/>
                </a:solidFill>
              </a:rPr>
              <a:t>Challenge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– </a:t>
            </a:r>
            <a:r>
              <a:rPr lang="en-GB" sz="4000" dirty="0">
                <a:solidFill>
                  <a:schemeClr val="bg2"/>
                </a:solidFill>
              </a:rPr>
              <a:t>Purpose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8E537B-8FF1-2A4C-92BB-1ADCFA3A363C}"/>
              </a:ext>
            </a:extLst>
          </p:cNvPr>
          <p:cNvSpPr/>
          <p:nvPr/>
        </p:nvSpPr>
        <p:spPr>
          <a:xfrm>
            <a:off x="203200" y="262545"/>
            <a:ext cx="11760200" cy="1693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bg2"/>
                </a:solidFill>
              </a:rPr>
              <a:t>Why do Interweaving?</a:t>
            </a:r>
          </a:p>
        </p:txBody>
      </p:sp>
    </p:spTree>
    <p:extLst>
      <p:ext uri="{BB962C8B-B14F-4D97-AF65-F5344CB8AC3E}">
        <p14:creationId xmlns:p14="http://schemas.microsoft.com/office/powerpoint/2010/main" val="57638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5E657E0-98F3-0BCB-1671-AC49D0D2E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50081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2097048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3743670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51685357"/>
                    </a:ext>
                  </a:extLst>
                </a:gridCol>
              </a:tblGrid>
              <a:tr h="3429000"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bg2"/>
                        </a:solidFill>
                      </a:endParaRPr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9208357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GB" sz="2200" dirty="0">
                        <a:solidFill>
                          <a:schemeClr val="bg2"/>
                        </a:solidFill>
                      </a:endParaRPr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bg2"/>
                        </a:solidFill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chemeClr val="bg2"/>
                        </a:solidFill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937120"/>
                  </a:ext>
                </a:extLst>
              </a:tr>
            </a:tbl>
          </a:graphicData>
        </a:graphic>
      </p:graphicFrame>
      <p:sp>
        <p:nvSpPr>
          <p:cNvPr id="3" name="Half-frame 2">
            <a:extLst>
              <a:ext uri="{FF2B5EF4-FFF2-40B4-BE49-F238E27FC236}">
                <a16:creationId xmlns:a16="http://schemas.microsoft.com/office/drawing/2014/main" id="{0D1B8DBA-9BD2-65F8-6105-519E213684C6}"/>
              </a:ext>
            </a:extLst>
          </p:cNvPr>
          <p:cNvSpPr/>
          <p:nvPr/>
        </p:nvSpPr>
        <p:spPr>
          <a:xfrm flipH="1" flipV="1">
            <a:off x="5799746" y="5944291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endParaRPr lang="en-GB" sz="2400" dirty="0">
              <a:solidFill>
                <a:schemeClr val="bg2"/>
              </a:solidFill>
              <a:latin typeface="Bahnschrift" panose="020B0502040204020203" pitchFamily="34" charset="0"/>
            </a:endParaRPr>
          </a:p>
        </p:txBody>
      </p:sp>
      <p:sp>
        <p:nvSpPr>
          <p:cNvPr id="2" name="Half-frame 1">
            <a:extLst>
              <a:ext uri="{FF2B5EF4-FFF2-40B4-BE49-F238E27FC236}">
                <a16:creationId xmlns:a16="http://schemas.microsoft.com/office/drawing/2014/main" id="{0EC65D61-3A94-6173-07C4-D0174B604973}"/>
              </a:ext>
            </a:extLst>
          </p:cNvPr>
          <p:cNvSpPr/>
          <p:nvPr/>
        </p:nvSpPr>
        <p:spPr>
          <a:xfrm>
            <a:off x="0" y="0"/>
            <a:ext cx="6392254" cy="922945"/>
          </a:xfrm>
          <a:prstGeom prst="halfFrame">
            <a:avLst>
              <a:gd name="adj1" fmla="val 41667"/>
              <a:gd name="adj2" fmla="val 9259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bIns="0" rtlCol="0" anchor="t" anchorCtr="0"/>
          <a:lstStyle/>
          <a:p>
            <a:r>
              <a:rPr lang="en-GB" sz="2400" dirty="0">
                <a:solidFill>
                  <a:schemeClr val="tx1"/>
                </a:solidFill>
              </a:rPr>
              <a:t>Proportional Reasoning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3E03C1A-4462-66C2-8ACB-CA9A89A44EEF}"/>
                  </a:ext>
                </a:extLst>
              </p:cNvPr>
              <p:cNvSpPr/>
              <p:nvPr/>
            </p:nvSpPr>
            <p:spPr>
              <a:xfrm>
                <a:off x="4281487" y="626216"/>
                <a:ext cx="3629025" cy="190032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5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5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5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GB" sz="5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5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5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GB" sz="5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GB" sz="5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3E03C1A-4462-66C2-8ACB-CA9A89A44E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487" y="626216"/>
                <a:ext cx="3629025" cy="1900329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FC7C9A5-F925-2FB5-27BB-A53D13892BB4}"/>
                  </a:ext>
                </a:extLst>
              </p:cNvPr>
              <p:cNvSpPr/>
              <p:nvPr/>
            </p:nvSpPr>
            <p:spPr>
              <a:xfrm>
                <a:off x="8370390" y="3964897"/>
                <a:ext cx="3629025" cy="20081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solidFill>
                      <a:schemeClr val="bg2"/>
                    </a:solidFill>
                  </a:rPr>
                  <a:t>Jonny walks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n-GB" sz="2800" dirty="0">
                    <a:solidFill>
                      <a:schemeClr val="bg2"/>
                    </a:solidFill>
                  </a:rPr>
                  <a:t> miles in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GB" sz="2800" dirty="0">
                    <a:solidFill>
                      <a:schemeClr val="bg2"/>
                    </a:solidFill>
                  </a:rPr>
                  <a:t> hours.</a:t>
                </a:r>
                <a:br>
                  <a:rPr lang="en-GB" sz="2800" dirty="0">
                    <a:solidFill>
                      <a:schemeClr val="bg2"/>
                    </a:solidFill>
                  </a:rPr>
                </a:br>
                <a:r>
                  <a:rPr lang="en-GB" sz="2800" dirty="0">
                    <a:solidFill>
                      <a:schemeClr val="bg2"/>
                    </a:solidFill>
                  </a:rPr>
                  <a:t>How far does he walk in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GB" sz="2800" dirty="0">
                    <a:solidFill>
                      <a:schemeClr val="bg2"/>
                    </a:solidFill>
                  </a:rPr>
                  <a:t> hours?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FC7C9A5-F925-2FB5-27BB-A53D13892B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390" y="3964897"/>
                <a:ext cx="3629025" cy="2008164"/>
              </a:xfrm>
              <a:prstGeom prst="rect">
                <a:avLst/>
              </a:prstGeom>
              <a:blipFill>
                <a:blip r:embed="rId4"/>
                <a:stretch>
                  <a:fillRect l="-3497" r="-5245" b="-31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D4FE526-F606-5462-F545-99DACB099E9F}"/>
                  </a:ext>
                </a:extLst>
              </p:cNvPr>
              <p:cNvSpPr/>
              <p:nvPr/>
            </p:nvSpPr>
            <p:spPr>
              <a:xfrm>
                <a:off x="247742" y="439150"/>
                <a:ext cx="3629025" cy="26731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GB" sz="2800" b="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2800" dirty="0">
                    <a:solidFill>
                      <a:schemeClr val="bg2"/>
                    </a:solidFill>
                  </a:rPr>
                  <a:t> of a number is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GB" sz="2800" dirty="0">
                    <a:solidFill>
                      <a:schemeClr val="bg2"/>
                    </a:solidFill>
                  </a:rPr>
                  <a:t>.</a:t>
                </a:r>
                <a:br>
                  <a:rPr lang="en-GB" sz="2800" dirty="0">
                    <a:solidFill>
                      <a:schemeClr val="bg2"/>
                    </a:solidFill>
                  </a:rPr>
                </a:br>
                <a:br>
                  <a:rPr lang="en-GB" sz="2800" dirty="0">
                    <a:solidFill>
                      <a:schemeClr val="bg2"/>
                    </a:solidFill>
                  </a:rPr>
                </a:br>
                <a:r>
                  <a:rPr lang="en-GB" sz="2800" dirty="0">
                    <a:solidFill>
                      <a:schemeClr val="bg2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18%</m:t>
                    </m:r>
                  </m:oMath>
                </a14:m>
                <a:r>
                  <a:rPr lang="en-GB" sz="2800" dirty="0">
                    <a:solidFill>
                      <a:schemeClr val="bg2"/>
                    </a:solidFill>
                  </a:rPr>
                  <a:t> of that number?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D4FE526-F606-5462-F545-99DACB099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42" y="439150"/>
                <a:ext cx="3629025" cy="2673170"/>
              </a:xfrm>
              <a:prstGeom prst="rect">
                <a:avLst/>
              </a:prstGeom>
              <a:blipFill>
                <a:blip r:embed="rId5"/>
                <a:stretch>
                  <a:fillRect r="-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15">
                <a:extLst>
                  <a:ext uri="{FF2B5EF4-FFF2-40B4-BE49-F238E27FC236}">
                    <a16:creationId xmlns:a16="http://schemas.microsoft.com/office/drawing/2014/main" id="{98D8E364-0C6C-EC74-15F3-27904D30F50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6994718"/>
                  </p:ext>
                </p:extLst>
              </p:nvPr>
            </p:nvGraphicFramePr>
            <p:xfrm>
              <a:off x="235906" y="3766863"/>
              <a:ext cx="2553585" cy="10363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926925">
                      <a:extLst>
                        <a:ext uri="{9D8B030D-6E8A-4147-A177-3AD203B41FA5}">
                          <a16:colId xmlns:a16="http://schemas.microsoft.com/office/drawing/2014/main" val="2066845116"/>
                        </a:ext>
                      </a:extLst>
                    </a:gridCol>
                    <a:gridCol w="1626660">
                      <a:extLst>
                        <a:ext uri="{9D8B030D-6E8A-4147-A177-3AD203B41FA5}">
                          <a16:colId xmlns:a16="http://schemas.microsoft.com/office/drawing/2014/main" val="35358403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</a:rPr>
                            <a:t> cm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2800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6967548"/>
                      </a:ext>
                    </a:extLst>
                  </a:tr>
                  <a:tr h="37084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2800" b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8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oMath>
                          </a14:m>
                          <a:r>
                            <a:rPr lang="en-GB" sz="2800" b="0" dirty="0">
                              <a:solidFill>
                                <a:schemeClr val="bg2"/>
                              </a:solidFill>
                            </a:rPr>
                            <a:t> cm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173054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15">
                <a:extLst>
                  <a:ext uri="{FF2B5EF4-FFF2-40B4-BE49-F238E27FC236}">
                    <a16:creationId xmlns:a16="http://schemas.microsoft.com/office/drawing/2014/main" id="{98D8E364-0C6C-EC74-15F3-27904D30F50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6994718"/>
                  </p:ext>
                </p:extLst>
              </p:nvPr>
            </p:nvGraphicFramePr>
            <p:xfrm>
              <a:off x="235906" y="3766863"/>
              <a:ext cx="2553585" cy="103632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926925">
                      <a:extLst>
                        <a:ext uri="{9D8B030D-6E8A-4147-A177-3AD203B41FA5}">
                          <a16:colId xmlns:a16="http://schemas.microsoft.com/office/drawing/2014/main" val="2066845116"/>
                        </a:ext>
                      </a:extLst>
                    </a:gridCol>
                    <a:gridCol w="1626660">
                      <a:extLst>
                        <a:ext uri="{9D8B030D-6E8A-4147-A177-3AD203B41FA5}">
                          <a16:colId xmlns:a16="http://schemas.microsoft.com/office/drawing/2014/main" val="35358403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11905" r="-179452" b="-128571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2800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6967548"/>
                      </a:ext>
                    </a:extLst>
                  </a:tr>
                  <a:tr h="5181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2800" b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56589" t="-114634" r="-1550" b="-317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73054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1B341A40-5428-90E1-F24D-6E82487690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1417688"/>
                  </p:ext>
                </p:extLst>
              </p:nvPr>
            </p:nvGraphicFramePr>
            <p:xfrm>
              <a:off x="146169" y="5107492"/>
              <a:ext cx="3629025" cy="153083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317299">
                      <a:extLst>
                        <a:ext uri="{9D8B030D-6E8A-4147-A177-3AD203B41FA5}">
                          <a16:colId xmlns:a16="http://schemas.microsoft.com/office/drawing/2014/main" val="2066845116"/>
                        </a:ext>
                      </a:extLst>
                    </a:gridCol>
                    <a:gridCol w="2311726">
                      <a:extLst>
                        <a:ext uri="{9D8B030D-6E8A-4147-A177-3AD203B41FA5}">
                          <a16:colId xmlns:a16="http://schemas.microsoft.com/office/drawing/2014/main" val="3535840316"/>
                        </a:ext>
                      </a:extLst>
                    </a:gridCol>
                  </a:tblGrid>
                  <a:tr h="76541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GB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?</m:t>
                              </m:r>
                            </m:oMath>
                          </a14:m>
                          <a:r>
                            <a:rPr lang="en-GB" sz="3200" b="0" dirty="0">
                              <a:solidFill>
                                <a:schemeClr val="bg2"/>
                              </a:solidFill>
                            </a:rPr>
                            <a:t> cm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3200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6967548"/>
                      </a:ext>
                    </a:extLst>
                  </a:tr>
                  <a:tr h="76541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3200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3200" b="0" i="1" dirty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18</m:t>
                              </m:r>
                            </m:oMath>
                          </a14:m>
                          <a:r>
                            <a:rPr lang="en-GB" sz="3200" b="0" dirty="0">
                              <a:solidFill>
                                <a:schemeClr val="bg2"/>
                              </a:solidFill>
                            </a:rPr>
                            <a:t> cm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173054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1B341A40-5428-90E1-F24D-6E82487690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11417688"/>
                  </p:ext>
                </p:extLst>
              </p:nvPr>
            </p:nvGraphicFramePr>
            <p:xfrm>
              <a:off x="146169" y="5107492"/>
              <a:ext cx="3629025" cy="153083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317299">
                      <a:extLst>
                        <a:ext uri="{9D8B030D-6E8A-4147-A177-3AD203B41FA5}">
                          <a16:colId xmlns:a16="http://schemas.microsoft.com/office/drawing/2014/main" val="2066845116"/>
                        </a:ext>
                      </a:extLst>
                    </a:gridCol>
                    <a:gridCol w="2311726">
                      <a:extLst>
                        <a:ext uri="{9D8B030D-6E8A-4147-A177-3AD203B41FA5}">
                          <a16:colId xmlns:a16="http://schemas.microsoft.com/office/drawing/2014/main" val="3535840316"/>
                        </a:ext>
                      </a:extLst>
                    </a:gridCol>
                  </a:tblGrid>
                  <a:tr h="7654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3279" r="-17692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3200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6967548"/>
                      </a:ext>
                    </a:extLst>
                  </a:tr>
                  <a:tr h="76541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endParaRPr lang="en-GB" sz="3200" b="0" dirty="0">
                            <a:solidFill>
                              <a:schemeClr val="bg2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chemeClr val="bg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6831" t="-105000" r="-546" b="-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7305402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E449518-9E49-DBAB-0251-B7D375C7F8FB}"/>
              </a:ext>
            </a:extLst>
          </p:cNvPr>
          <p:cNvCxnSpPr/>
          <p:nvPr/>
        </p:nvCxnSpPr>
        <p:spPr>
          <a:xfrm flipV="1">
            <a:off x="4921884" y="3992165"/>
            <a:ext cx="0" cy="2486025"/>
          </a:xfrm>
          <a:prstGeom prst="straightConnector1">
            <a:avLst/>
          </a:prstGeom>
          <a:noFill/>
          <a:ln w="28575" cap="flat" cmpd="sng" algn="ctr">
            <a:solidFill>
              <a:schemeClr val="bg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2D49254-4FC7-7899-1883-29B81ACE1606}"/>
              </a:ext>
            </a:extLst>
          </p:cNvPr>
          <p:cNvCxnSpPr>
            <a:cxnSpLocks/>
          </p:cNvCxnSpPr>
          <p:nvPr/>
        </p:nvCxnSpPr>
        <p:spPr>
          <a:xfrm>
            <a:off x="4729002" y="6256736"/>
            <a:ext cx="2814638" cy="0"/>
          </a:xfrm>
          <a:prstGeom prst="straightConnector1">
            <a:avLst/>
          </a:prstGeom>
          <a:noFill/>
          <a:ln w="28575" cap="flat" cmpd="sng" algn="ctr">
            <a:solidFill>
              <a:schemeClr val="bg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CB8E473-EC5C-DD52-AAEA-09D1FF9D62EE}"/>
              </a:ext>
            </a:extLst>
          </p:cNvPr>
          <p:cNvCxnSpPr/>
          <p:nvPr/>
        </p:nvCxnSpPr>
        <p:spPr>
          <a:xfrm flipV="1">
            <a:off x="4729002" y="4027885"/>
            <a:ext cx="1907382" cy="2486025"/>
          </a:xfrm>
          <a:prstGeom prst="lin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75A2197-64E5-D2F8-407D-179E5EE16F07}"/>
                  </a:ext>
                </a:extLst>
              </p:cNvPr>
              <p:cNvSpPr/>
              <p:nvPr/>
            </p:nvSpPr>
            <p:spPr>
              <a:xfrm>
                <a:off x="5642237" y="5001548"/>
                <a:ext cx="1500033" cy="53869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(4, 12)</m:t>
                      </m:r>
                    </m:oMath>
                  </m:oMathPara>
                </a14:m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75A2197-64E5-D2F8-407D-179E5EE16F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237" y="5001548"/>
                <a:ext cx="1500033" cy="538697"/>
              </a:xfrm>
              <a:prstGeom prst="rect">
                <a:avLst/>
              </a:prstGeom>
              <a:blipFill>
                <a:blip r:embed="rId8"/>
                <a:stretch>
                  <a:fillRect b="-6818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663F726-A42B-83A6-24C3-7C32C95C1279}"/>
                  </a:ext>
                </a:extLst>
              </p:cNvPr>
              <p:cNvSpPr/>
              <p:nvPr/>
            </p:nvSpPr>
            <p:spPr>
              <a:xfrm>
                <a:off x="6140451" y="4294245"/>
                <a:ext cx="1500033" cy="53869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GB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?</m:t>
                      </m:r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18)</m:t>
                      </m:r>
                    </m:oMath>
                  </m:oMathPara>
                </a14:m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663F726-A42B-83A6-24C3-7C32C95C1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451" y="4294245"/>
                <a:ext cx="1500033" cy="538697"/>
              </a:xfrm>
              <a:prstGeom prst="rect">
                <a:avLst/>
              </a:prstGeom>
              <a:blipFill>
                <a:blip r:embed="rId9"/>
                <a:stretch>
                  <a:fillRect b="-6818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44">
            <a:extLst>
              <a:ext uri="{FF2B5EF4-FFF2-40B4-BE49-F238E27FC236}">
                <a16:creationId xmlns:a16="http://schemas.microsoft.com/office/drawing/2014/main" id="{7CD44AB3-B93C-BB61-1460-042EB8A29FA1}"/>
              </a:ext>
            </a:extLst>
          </p:cNvPr>
          <p:cNvSpPr>
            <a:spLocks noChangeAspect="1"/>
          </p:cNvSpPr>
          <p:nvPr/>
        </p:nvSpPr>
        <p:spPr>
          <a:xfrm>
            <a:off x="5708559" y="5091755"/>
            <a:ext cx="144000" cy="144000"/>
          </a:xfrm>
          <a:prstGeom prst="ellips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A188C97-9C35-B1A8-EBD9-B62369104F2C}"/>
              </a:ext>
            </a:extLst>
          </p:cNvPr>
          <p:cNvSpPr>
            <a:spLocks noChangeAspect="1"/>
          </p:cNvSpPr>
          <p:nvPr/>
        </p:nvSpPr>
        <p:spPr>
          <a:xfrm>
            <a:off x="6166822" y="4490944"/>
            <a:ext cx="144000" cy="144000"/>
          </a:xfrm>
          <a:prstGeom prst="ellips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32BA832-BCB5-EAA6-3A1C-B33D6A9346E2}"/>
                  </a:ext>
                </a:extLst>
              </p:cNvPr>
              <p:cNvSpPr/>
              <p:nvPr/>
            </p:nvSpPr>
            <p:spPr>
              <a:xfrm>
                <a:off x="8158254" y="0"/>
                <a:ext cx="4063979" cy="342903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Charlotte takes a counter from the box at random </a:t>
                </a:r>
                <a14:m>
                  <m:oMath xmlns:m="http://schemas.openxmlformats.org/officeDocument/2006/math">
                    <m:r>
                      <a:rPr kumimoji="0" lang="en-GB" sz="24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18</m:t>
                    </m:r>
                  </m:oMath>
                </a14:m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times.</a:t>
                </a:r>
                <a:b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Estimate the number of times she will take a blue counter.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32BA832-BCB5-EAA6-3A1C-B33D6A9346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254" y="0"/>
                <a:ext cx="4063979" cy="3429031"/>
              </a:xfrm>
              <a:prstGeom prst="rect">
                <a:avLst/>
              </a:prstGeom>
              <a:blipFill>
                <a:blip r:embed="rId10"/>
                <a:stretch>
                  <a:fillRect l="-1558" r="-311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24B402AC-F774-A0D9-A3B5-2EDC66391662}"/>
              </a:ext>
            </a:extLst>
          </p:cNvPr>
          <p:cNvGrpSpPr/>
          <p:nvPr/>
        </p:nvGrpSpPr>
        <p:grpSpPr>
          <a:xfrm>
            <a:off x="8656198" y="217158"/>
            <a:ext cx="3070764" cy="1305254"/>
            <a:chOff x="4523362" y="3745150"/>
            <a:chExt cx="3070764" cy="130525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6FC9BA-5302-80B2-669F-1429EF4B0078}"/>
                </a:ext>
              </a:extLst>
            </p:cNvPr>
            <p:cNvSpPr/>
            <p:nvPr/>
          </p:nvSpPr>
          <p:spPr>
            <a:xfrm>
              <a:off x="4523362" y="3745150"/>
              <a:ext cx="3070764" cy="1305254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C510CF3-D24C-21CE-B431-2AF5E60849B8}"/>
                </a:ext>
              </a:extLst>
            </p:cNvPr>
            <p:cNvSpPr/>
            <p:nvPr/>
          </p:nvSpPr>
          <p:spPr>
            <a:xfrm>
              <a:off x="4719032" y="3900807"/>
              <a:ext cx="330740" cy="33074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4A4712-FD63-C5EB-962C-DEF09450879C}"/>
                </a:ext>
              </a:extLst>
            </p:cNvPr>
            <p:cNvSpPr/>
            <p:nvPr/>
          </p:nvSpPr>
          <p:spPr>
            <a:xfrm>
              <a:off x="5517602" y="3888615"/>
              <a:ext cx="330740" cy="33074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4C2E0F-4B12-8EED-3E74-079D1276ABB8}"/>
                </a:ext>
              </a:extLst>
            </p:cNvPr>
            <p:cNvSpPr/>
            <p:nvPr/>
          </p:nvSpPr>
          <p:spPr>
            <a:xfrm>
              <a:off x="6483379" y="4544468"/>
              <a:ext cx="330740" cy="33074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62C22F8-4D68-394C-E5F3-B03D5F2A0D97}"/>
                </a:ext>
              </a:extLst>
            </p:cNvPr>
            <p:cNvSpPr/>
            <p:nvPr/>
          </p:nvSpPr>
          <p:spPr>
            <a:xfrm>
              <a:off x="5391250" y="4535536"/>
              <a:ext cx="330740" cy="330740"/>
            </a:xfrm>
            <a:prstGeom prst="ellipse">
              <a:avLst/>
            </a:prstGeom>
            <a:solidFill>
              <a:srgbClr val="4F81B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70C631E-7277-0A85-E66B-9ECED68EC57C}"/>
                </a:ext>
              </a:extLst>
            </p:cNvPr>
            <p:cNvSpPr/>
            <p:nvPr/>
          </p:nvSpPr>
          <p:spPr>
            <a:xfrm>
              <a:off x="7075031" y="3870416"/>
              <a:ext cx="330740" cy="33074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8924743-6C81-EE2B-1E40-29B0E52C04EF}"/>
                </a:ext>
              </a:extLst>
            </p:cNvPr>
            <p:cNvSpPr/>
            <p:nvPr/>
          </p:nvSpPr>
          <p:spPr>
            <a:xfrm>
              <a:off x="5945986" y="4597940"/>
              <a:ext cx="330740" cy="33074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651463-32EC-F392-5E0A-E8C90A978DE9}"/>
                </a:ext>
              </a:extLst>
            </p:cNvPr>
            <p:cNvSpPr/>
            <p:nvPr/>
          </p:nvSpPr>
          <p:spPr>
            <a:xfrm>
              <a:off x="6240156" y="3847200"/>
              <a:ext cx="330740" cy="330740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2176C-33D2-2093-74E9-1CF454B13F4B}"/>
                </a:ext>
              </a:extLst>
            </p:cNvPr>
            <p:cNvSpPr/>
            <p:nvPr/>
          </p:nvSpPr>
          <p:spPr>
            <a:xfrm>
              <a:off x="4738564" y="4597940"/>
              <a:ext cx="330740" cy="330740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2A6C3DC-7C9C-58CE-7C11-C2142FF70107}"/>
                </a:ext>
              </a:extLst>
            </p:cNvPr>
            <p:cNvSpPr/>
            <p:nvPr/>
          </p:nvSpPr>
          <p:spPr>
            <a:xfrm>
              <a:off x="6609650" y="4072248"/>
              <a:ext cx="330740" cy="330740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979C416-0462-F3A5-C92F-FB3BB634F122}"/>
                </a:ext>
              </a:extLst>
            </p:cNvPr>
            <p:cNvSpPr/>
            <p:nvPr/>
          </p:nvSpPr>
          <p:spPr>
            <a:xfrm>
              <a:off x="7066109" y="4597940"/>
              <a:ext cx="330740" cy="330740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68BC72-FF76-FAD3-7AD2-A8D5B3631EB2}"/>
                </a:ext>
              </a:extLst>
            </p:cNvPr>
            <p:cNvSpPr/>
            <p:nvPr/>
          </p:nvSpPr>
          <p:spPr>
            <a:xfrm>
              <a:off x="5873447" y="4159798"/>
              <a:ext cx="330740" cy="330740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9956A35-7239-BF10-666B-997E0E3F6D72}"/>
                </a:ext>
              </a:extLst>
            </p:cNvPr>
            <p:cNvSpPr/>
            <p:nvPr/>
          </p:nvSpPr>
          <p:spPr>
            <a:xfrm>
              <a:off x="5060510" y="4178029"/>
              <a:ext cx="330740" cy="330740"/>
            </a:xfrm>
            <a:prstGeom prst="ellipse">
              <a:avLst/>
            </a:prstGeom>
            <a:solidFill>
              <a:srgbClr val="9BBB59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F6B2ED9-7C56-1FD8-0EA9-DD1EB64805B6}"/>
              </a:ext>
            </a:extLst>
          </p:cNvPr>
          <p:cNvSpPr txBox="1"/>
          <p:nvPr/>
        </p:nvSpPr>
        <p:spPr>
          <a:xfrm>
            <a:off x="3805987" y="3159652"/>
            <a:ext cx="4580025" cy="53869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en-GB" sz="3000" dirty="0">
                <a:solidFill>
                  <a:schemeClr val="tx1"/>
                </a:solidFill>
              </a:rPr>
              <a:t>Which is the odd one out?</a:t>
            </a:r>
          </a:p>
        </p:txBody>
      </p:sp>
    </p:spTree>
    <p:extLst>
      <p:ext uri="{BB962C8B-B14F-4D97-AF65-F5344CB8AC3E}">
        <p14:creationId xmlns:p14="http://schemas.microsoft.com/office/powerpoint/2010/main" val="9253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2" grpId="0"/>
      <p:bldP spid="43" grpId="0"/>
      <p:bldP spid="44" grpId="0"/>
      <p:bldP spid="45" grpId="0" animBg="1"/>
      <p:bldP spid="4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4C96FF"/>
      </a:hlink>
      <a:folHlink>
        <a:srgbClr val="0066FF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37518</TotalTime>
  <Words>845</Words>
  <Application>Microsoft Macintosh PowerPoint</Application>
  <PresentationFormat>Widescreen</PresentationFormat>
  <Paragraphs>232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Bahnschrift</vt:lpstr>
      <vt:lpstr>Calibri</vt:lpstr>
      <vt:lpstr>Cambria Math</vt:lpstr>
      <vt:lpstr>Corbel</vt:lpstr>
      <vt:lpstr>Office Theme</vt:lpstr>
      <vt:lpstr>PowerPoint Presentation</vt:lpstr>
      <vt:lpstr>PowerPoint Presentation</vt:lpstr>
      <vt:lpstr>PowerPoint Presentation</vt:lpstr>
      <vt:lpstr>Surds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 Day (Staff)</dc:creator>
  <cp:lastModifiedBy>N Day (Staff)</cp:lastModifiedBy>
  <cp:revision>5</cp:revision>
  <dcterms:created xsi:type="dcterms:W3CDTF">2021-11-07T22:04:41Z</dcterms:created>
  <dcterms:modified xsi:type="dcterms:W3CDTF">2022-11-16T18:31:02Z</dcterms:modified>
</cp:coreProperties>
</file>