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80" r:id="rId2"/>
    <p:sldId id="257" r:id="rId3"/>
    <p:sldId id="281" r:id="rId4"/>
    <p:sldId id="259" r:id="rId5"/>
    <p:sldId id="282" r:id="rId6"/>
    <p:sldId id="260" r:id="rId7"/>
    <p:sldId id="283" r:id="rId8"/>
    <p:sldId id="277" r:id="rId9"/>
    <p:sldId id="278" r:id="rId10"/>
    <p:sldId id="284" r:id="rId11"/>
    <p:sldId id="286" r:id="rId12"/>
    <p:sldId id="262" r:id="rId13"/>
    <p:sldId id="279" r:id="rId14"/>
    <p:sldId id="271" r:id="rId15"/>
    <p:sldId id="261" r:id="rId16"/>
    <p:sldId id="285" r:id="rId17"/>
  </p:sldIdLst>
  <p:sldSz cx="7218363" cy="10266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7188"/>
  </p:normalViewPr>
  <p:slideViewPr>
    <p:cSldViewPr snapToGrid="0">
      <p:cViewPr varScale="1">
        <p:scale>
          <a:sx n="83" d="100"/>
          <a:sy n="83" d="100"/>
        </p:scale>
        <p:origin x="37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171D-730E-C748-ABFD-26C8F5BE096A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04490-7A31-2449-9899-8C6C4145B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1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1pPr>
    <a:lvl2pPr marL="476814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2pPr>
    <a:lvl3pPr marL="953628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3pPr>
    <a:lvl4pPr marL="1430442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4pPr>
    <a:lvl5pPr marL="1907256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5pPr>
    <a:lvl6pPr marL="2384069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6pPr>
    <a:lvl7pPr marL="2860883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7pPr>
    <a:lvl8pPr marL="3337697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8pPr>
    <a:lvl9pPr marL="3814511" algn="l" defTabSz="953628" rtl="0" eaLnBrk="1" latinLnBrk="0" hangingPunct="1">
      <a:defRPr sz="12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77" y="1680169"/>
            <a:ext cx="6135609" cy="3574215"/>
          </a:xfrm>
        </p:spPr>
        <p:txBody>
          <a:bodyPr anchor="b"/>
          <a:lstStyle>
            <a:lvl1pPr algn="ctr"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296" y="5392220"/>
            <a:ext cx="5413772" cy="2478661"/>
          </a:xfrm>
        </p:spPr>
        <p:txBody>
          <a:bodyPr/>
          <a:lstStyle>
            <a:lvl1pPr marL="0" indent="0" algn="ctr">
              <a:buNone/>
              <a:defRPr sz="1895"/>
            </a:lvl1pPr>
            <a:lvl2pPr marL="360914" indent="0" algn="ctr">
              <a:buNone/>
              <a:defRPr sz="1579"/>
            </a:lvl2pPr>
            <a:lvl3pPr marL="721827" indent="0" algn="ctr">
              <a:buNone/>
              <a:defRPr sz="1421"/>
            </a:lvl3pPr>
            <a:lvl4pPr marL="1082741" indent="0" algn="ctr">
              <a:buNone/>
              <a:defRPr sz="1263"/>
            </a:lvl4pPr>
            <a:lvl5pPr marL="1443655" indent="0" algn="ctr">
              <a:buNone/>
              <a:defRPr sz="1263"/>
            </a:lvl5pPr>
            <a:lvl6pPr marL="1804568" indent="0" algn="ctr">
              <a:buNone/>
              <a:defRPr sz="1263"/>
            </a:lvl6pPr>
            <a:lvl7pPr marL="2165482" indent="0" algn="ctr">
              <a:buNone/>
              <a:defRPr sz="1263"/>
            </a:lvl7pPr>
            <a:lvl8pPr marL="2526396" indent="0" algn="ctr">
              <a:buNone/>
              <a:defRPr sz="1263"/>
            </a:lvl8pPr>
            <a:lvl9pPr marL="2887309" indent="0" algn="ctr">
              <a:buNone/>
              <a:defRPr sz="126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6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0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65641" y="546589"/>
            <a:ext cx="1556460" cy="87002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263" y="546589"/>
            <a:ext cx="4579149" cy="87002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2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7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3" y="2559466"/>
            <a:ext cx="6225838" cy="4270521"/>
          </a:xfrm>
        </p:spPr>
        <p:txBody>
          <a:bodyPr anchor="b"/>
          <a:lstStyle>
            <a:lvl1pPr>
              <a:defRPr sz="47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503" y="6870386"/>
            <a:ext cx="6225838" cy="2245766"/>
          </a:xfrm>
        </p:spPr>
        <p:txBody>
          <a:bodyPr/>
          <a:lstStyle>
            <a:lvl1pPr marL="0" indent="0">
              <a:buNone/>
              <a:defRPr sz="1895">
                <a:solidFill>
                  <a:schemeClr val="tx1"/>
                </a:solidFill>
              </a:defRPr>
            </a:lvl1pPr>
            <a:lvl2pPr marL="36091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721827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3pPr>
            <a:lvl4pPr marL="1082741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4pPr>
            <a:lvl5pPr marL="1443655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5pPr>
            <a:lvl6pPr marL="1804568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6pPr>
            <a:lvl7pPr marL="2165482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7pPr>
            <a:lvl8pPr marL="2526396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8pPr>
            <a:lvl9pPr marL="2887309" indent="0">
              <a:buNone/>
              <a:defRPr sz="12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6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263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4296" y="2732945"/>
            <a:ext cx="3067804" cy="65139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0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546591"/>
            <a:ext cx="6225838" cy="19843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205" y="2516687"/>
            <a:ext cx="3053705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" y="3750074"/>
            <a:ext cx="3053705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4297" y="2516687"/>
            <a:ext cx="3068744" cy="1233389"/>
          </a:xfrm>
        </p:spPr>
        <p:txBody>
          <a:bodyPr anchor="b"/>
          <a:lstStyle>
            <a:lvl1pPr marL="0" indent="0">
              <a:buNone/>
              <a:defRPr sz="1895" b="1"/>
            </a:lvl1pPr>
            <a:lvl2pPr marL="360914" indent="0">
              <a:buNone/>
              <a:defRPr sz="1579" b="1"/>
            </a:lvl2pPr>
            <a:lvl3pPr marL="721827" indent="0">
              <a:buNone/>
              <a:defRPr sz="1421" b="1"/>
            </a:lvl3pPr>
            <a:lvl4pPr marL="1082741" indent="0">
              <a:buNone/>
              <a:defRPr sz="1263" b="1"/>
            </a:lvl4pPr>
            <a:lvl5pPr marL="1443655" indent="0">
              <a:buNone/>
              <a:defRPr sz="1263" b="1"/>
            </a:lvl5pPr>
            <a:lvl6pPr marL="1804568" indent="0">
              <a:buNone/>
              <a:defRPr sz="1263" b="1"/>
            </a:lvl6pPr>
            <a:lvl7pPr marL="2165482" indent="0">
              <a:buNone/>
              <a:defRPr sz="1263" b="1"/>
            </a:lvl7pPr>
            <a:lvl8pPr marL="2526396" indent="0">
              <a:buNone/>
              <a:defRPr sz="1263" b="1"/>
            </a:lvl8pPr>
            <a:lvl9pPr marL="2887309" indent="0">
              <a:buNone/>
              <a:defRPr sz="12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4297" y="3750074"/>
            <a:ext cx="3068744" cy="55157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8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745" y="1478168"/>
            <a:ext cx="3654296" cy="7295772"/>
          </a:xfrm>
        </p:spPr>
        <p:txBody>
          <a:bodyPr/>
          <a:lstStyle>
            <a:lvl1pPr>
              <a:defRPr sz="2526"/>
            </a:lvl1pPr>
            <a:lvl2pPr>
              <a:defRPr sz="2210"/>
            </a:lvl2pPr>
            <a:lvl3pPr>
              <a:defRPr sz="1895"/>
            </a:lvl3pPr>
            <a:lvl4pPr>
              <a:defRPr sz="1579"/>
            </a:lvl4pPr>
            <a:lvl5pPr>
              <a:defRPr sz="1579"/>
            </a:lvl5pPr>
            <a:lvl6pPr>
              <a:defRPr sz="1579"/>
            </a:lvl6pPr>
            <a:lvl7pPr>
              <a:defRPr sz="1579"/>
            </a:lvl7pPr>
            <a:lvl8pPr>
              <a:defRPr sz="1579"/>
            </a:lvl8pPr>
            <a:lvl9pPr>
              <a:defRPr sz="157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93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3" y="684426"/>
            <a:ext cx="2328110" cy="2395485"/>
          </a:xfrm>
        </p:spPr>
        <p:txBody>
          <a:bodyPr anchor="b"/>
          <a:lstStyle>
            <a:lvl1pPr>
              <a:defRPr sz="252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8745" y="1478168"/>
            <a:ext cx="3654296" cy="7295772"/>
          </a:xfrm>
        </p:spPr>
        <p:txBody>
          <a:bodyPr anchor="t"/>
          <a:lstStyle>
            <a:lvl1pPr marL="0" indent="0">
              <a:buNone/>
              <a:defRPr sz="2526"/>
            </a:lvl1pPr>
            <a:lvl2pPr marL="360914" indent="0">
              <a:buNone/>
              <a:defRPr sz="2210"/>
            </a:lvl2pPr>
            <a:lvl3pPr marL="721827" indent="0">
              <a:buNone/>
              <a:defRPr sz="1895"/>
            </a:lvl3pPr>
            <a:lvl4pPr marL="1082741" indent="0">
              <a:buNone/>
              <a:defRPr sz="1579"/>
            </a:lvl4pPr>
            <a:lvl5pPr marL="1443655" indent="0">
              <a:buNone/>
              <a:defRPr sz="1579"/>
            </a:lvl5pPr>
            <a:lvl6pPr marL="1804568" indent="0">
              <a:buNone/>
              <a:defRPr sz="1579"/>
            </a:lvl6pPr>
            <a:lvl7pPr marL="2165482" indent="0">
              <a:buNone/>
              <a:defRPr sz="1579"/>
            </a:lvl7pPr>
            <a:lvl8pPr marL="2526396" indent="0">
              <a:buNone/>
              <a:defRPr sz="1579"/>
            </a:lvl8pPr>
            <a:lvl9pPr marL="2887309" indent="0">
              <a:buNone/>
              <a:defRPr sz="157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3" y="3079909"/>
            <a:ext cx="2328110" cy="5705912"/>
          </a:xfrm>
        </p:spPr>
        <p:txBody>
          <a:bodyPr/>
          <a:lstStyle>
            <a:lvl1pPr marL="0" indent="0">
              <a:buNone/>
              <a:defRPr sz="1263"/>
            </a:lvl1pPr>
            <a:lvl2pPr marL="360914" indent="0">
              <a:buNone/>
              <a:defRPr sz="1105"/>
            </a:lvl2pPr>
            <a:lvl3pPr marL="721827" indent="0">
              <a:buNone/>
              <a:defRPr sz="947"/>
            </a:lvl3pPr>
            <a:lvl4pPr marL="1082741" indent="0">
              <a:buNone/>
              <a:defRPr sz="789"/>
            </a:lvl4pPr>
            <a:lvl5pPr marL="1443655" indent="0">
              <a:buNone/>
              <a:defRPr sz="789"/>
            </a:lvl5pPr>
            <a:lvl6pPr marL="1804568" indent="0">
              <a:buNone/>
              <a:defRPr sz="789"/>
            </a:lvl6pPr>
            <a:lvl7pPr marL="2165482" indent="0">
              <a:buNone/>
              <a:defRPr sz="789"/>
            </a:lvl7pPr>
            <a:lvl8pPr marL="2526396" indent="0">
              <a:buNone/>
              <a:defRPr sz="789"/>
            </a:lvl8pPr>
            <a:lvl9pPr marL="2887309" indent="0">
              <a:buNone/>
              <a:defRPr sz="7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263" y="546591"/>
            <a:ext cx="6225838" cy="198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263" y="2732945"/>
            <a:ext cx="6225838" cy="651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6262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C76E-4FC9-0847-BEBF-981252CBCBE6}" type="datetimeFigureOut">
              <a:rPr lang="en-GB" smtClean="0"/>
              <a:t>08/01/2023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1083" y="9515402"/>
            <a:ext cx="2436198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97969" y="9515402"/>
            <a:ext cx="1624132" cy="546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8B12-26C3-A64D-ABDB-42404BD05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5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1827" rtl="0" eaLnBrk="1" latinLnBrk="0" hangingPunct="1">
        <a:lnSpc>
          <a:spcPct val="90000"/>
        </a:lnSpc>
        <a:spcBef>
          <a:spcPct val="0"/>
        </a:spcBef>
        <a:buNone/>
        <a:defRPr sz="34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457" indent="-180457" algn="l" defTabSz="721827" rtl="0" eaLnBrk="1" latinLnBrk="0" hangingPunct="1">
        <a:lnSpc>
          <a:spcPct val="90000"/>
        </a:lnSpc>
        <a:spcBef>
          <a:spcPts val="789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1pPr>
      <a:lvl2pPr marL="541371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02284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63198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624112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985025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345939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706853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3067766" indent="-180457" algn="l" defTabSz="721827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1pPr>
      <a:lvl2pPr marL="360914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2pPr>
      <a:lvl3pPr marL="721827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3pPr>
      <a:lvl4pPr marL="1082741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4pPr>
      <a:lvl5pPr marL="1443655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5pPr>
      <a:lvl6pPr marL="1804568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6pPr>
      <a:lvl7pPr marL="2165482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7pPr>
      <a:lvl8pPr marL="2526396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8pPr>
      <a:lvl9pPr marL="2887309" algn="l" defTabSz="721827" rtl="0" eaLnBrk="1" latinLnBrk="0" hangingPunct="1">
        <a:defRPr sz="14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83088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Averages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mean,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median, and range</a:t>
                          </a: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of: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 and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median of the following: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</a:p>
                        <a:p>
                          <a:pPr algn="ctr">
                            <a:lnSpc>
                              <a:spcPct val="14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and lower bounds for the median of the following numbers: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3.5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7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(rounded</a:t>
                          </a:r>
                          <a:r>
                            <a:rPr lang="en-GB" sz="17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:r>
                            <a:rPr lang="en-GB" sz="17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one decimal place)</a:t>
                          </a: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27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7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(to two significant figures)</a:t>
                          </a: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GB" sz="17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(to the nearest ten).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383088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Averages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371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860208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greater</a:t>
                          </a:r>
                          <a:b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than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baseline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Averages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mean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24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Bounds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30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to the nearest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10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  <a:b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</a:b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range of possible values for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7860208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99099" r="-356" b="-12675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50342" r="-100534" b="-220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0685" r="-100534" b="-121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08745" r="-100534" b="-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B58C8C7-3ABE-4B45-9161-005CA0AA3AAC}"/>
              </a:ext>
            </a:extLst>
          </p:cNvPr>
          <p:cNvSpPr/>
          <p:nvPr/>
        </p:nvSpPr>
        <p:spPr>
          <a:xfrm>
            <a:off x="3823767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085A03-6C74-45C4-8B46-1DAFE4CD2A4F}"/>
              </a:ext>
            </a:extLst>
          </p:cNvPr>
          <p:cNvSpPr/>
          <p:nvPr/>
        </p:nvSpPr>
        <p:spPr>
          <a:xfrm>
            <a:off x="4729287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2B2948-D0D9-4ECF-82F6-2FFD95A5EEB7}"/>
              </a:ext>
            </a:extLst>
          </p:cNvPr>
          <p:cNvSpPr/>
          <p:nvPr/>
        </p:nvSpPr>
        <p:spPr>
          <a:xfrm>
            <a:off x="3782247" y="4254128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55D84E-C3F3-4DA4-86A3-FD0A905F546D}"/>
              </a:ext>
            </a:extLst>
          </p:cNvPr>
          <p:cNvSpPr/>
          <p:nvPr/>
        </p:nvSpPr>
        <p:spPr>
          <a:xfrm>
            <a:off x="4687767" y="515882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6E9F9E-2731-4445-977A-19E478CC779C}"/>
              </a:ext>
            </a:extLst>
          </p:cNvPr>
          <p:cNvSpPr/>
          <p:nvPr/>
        </p:nvSpPr>
        <p:spPr>
          <a:xfrm>
            <a:off x="3782247" y="6949619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580725-7FFF-4B89-96B6-2A4355A98DB9}"/>
              </a:ext>
            </a:extLst>
          </p:cNvPr>
          <p:cNvSpPr/>
          <p:nvPr/>
        </p:nvSpPr>
        <p:spPr>
          <a:xfrm>
            <a:off x="4687767" y="78543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48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558317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Angles in polygons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and exterior angles in the ratio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5 :1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b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exterior angles that are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2.5%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size of the sum of its interior angles.</a:t>
                          </a:r>
                        </a:p>
                        <a:p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Bounds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 has interior angles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significant figures.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could it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1558317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Angles in polygons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750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066926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Angles in polygons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Simultaneous Equations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regular polygon’s interior angles are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120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bigger than its exterior angles.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Averages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one right angle. The mean of its other angles is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150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 Sequences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polygon has angles that form an arithmetic sequence.</a:t>
                          </a: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Its smallest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135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its largest angle is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177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it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8066926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Angles in polygons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199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7490468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Rounding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Fractions</a:t>
                          </a:r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Standard Form</a:t>
                          </a:r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0.001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Substitution</a:t>
                          </a: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when:</a:t>
                          </a:r>
                          <a:endParaRPr lang="en-GB" sz="18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=30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=−0.5</m:t>
                              </m:r>
                            </m:oMath>
                          </a14:m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17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17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7490468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Rounding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7B884A9B-BE8F-92AF-8AED-7A39D4D586F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1538" y="2000251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7B884A9B-BE8F-92AF-8AED-7A39D4D586F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31538" y="2000251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01274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01274" b="-20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r="-1274" b="-20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99000" r="-20127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99000" r="-10127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99000" r="-1274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201010" r="-201274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t="-201010" r="-101274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000" t="-201010" r="-1274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9DDE7A6-FAE6-63EC-E943-08D339C8F27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1543" y="5056981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9.5×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1.4×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9DDE7A6-FAE6-63EC-E943-08D339C8F27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1543" y="5056981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26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0000" r="-2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26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300000" r="-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071070D-1DD3-FF8F-D5F2-B1CEEE8053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2900" y="8515349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071070D-1DD3-FF8F-D5F2-B1CEEE8053D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2900" y="8515349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100000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94" r="-394" b="-100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0000" r="-100000" b="-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0394" t="-100000" r="-394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157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261428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Rounding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Decimals</a:t>
                          </a: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0.2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decimal place: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one significant figure: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Equations</a:t>
                          </a:r>
                        </a:p>
                        <a:p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Which of the following have solutions that round to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the nearest</a:t>
                          </a:r>
                          <a:r>
                            <a:rPr lang="en-GB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even number</a:t>
                          </a:r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8261428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Rounding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73EB9F7-BD3F-5FBE-43D5-FC341AB13C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237261"/>
                  </p:ext>
                </p:extLst>
              </p:nvPr>
            </p:nvGraphicFramePr>
            <p:xfrm>
              <a:off x="695325" y="1988995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0.195+0.045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0.195−0.045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 × 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0.2÷1.25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73EB9F7-BD3F-5FBE-43D5-FC341AB13C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237261"/>
                  </p:ext>
                </p:extLst>
              </p:nvPr>
            </p:nvGraphicFramePr>
            <p:xfrm>
              <a:off x="695325" y="1988995"/>
              <a:ext cx="2324100" cy="1800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24100">
                      <a:extLst>
                        <a:ext uri="{9D8B030D-6E8A-4147-A177-3AD203B41FA5}">
                          <a16:colId xmlns:a16="http://schemas.microsoft.com/office/drawing/2014/main" val="212463968"/>
                        </a:ext>
                      </a:extLst>
                    </a:gridCol>
                  </a:tblGrid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6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7264847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0000" r="-2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6886352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00000" r="-26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96791"/>
                      </a:ext>
                    </a:extLst>
                  </a:tr>
                  <a:tr h="4500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300000" r="-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69751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">
                <a:extLst>
                  <a:ext uri="{FF2B5EF4-FFF2-40B4-BE49-F238E27FC236}">
                    <a16:creationId xmlns:a16="http://schemas.microsoft.com/office/drawing/2014/main" id="{9035A4FE-7D6B-B913-75B4-2D8614AEE5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76732"/>
                  </p:ext>
                </p:extLst>
              </p:nvPr>
            </p:nvGraphicFramePr>
            <p:xfrm>
              <a:off x="425319" y="502667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16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4000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sz="16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">
                <a:extLst>
                  <a:ext uri="{FF2B5EF4-FFF2-40B4-BE49-F238E27FC236}">
                    <a16:creationId xmlns:a16="http://schemas.microsoft.com/office/drawing/2014/main" id="{9035A4FE-7D6B-B913-75B4-2D8614AEE5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76732"/>
                  </p:ext>
                </p:extLst>
              </p:nvPr>
            </p:nvGraphicFramePr>
            <p:xfrm>
              <a:off x="425319" y="5026674"/>
              <a:ext cx="2864115" cy="1809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54705">
                      <a:extLst>
                        <a:ext uri="{9D8B030D-6E8A-4147-A177-3AD203B41FA5}">
                          <a16:colId xmlns:a16="http://schemas.microsoft.com/office/drawing/2014/main" val="267708328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24566337"/>
                        </a:ext>
                      </a:extLst>
                    </a:gridCol>
                    <a:gridCol w="954705">
                      <a:extLst>
                        <a:ext uri="{9D8B030D-6E8A-4147-A177-3AD203B41FA5}">
                          <a16:colId xmlns:a16="http://schemas.microsoft.com/office/drawing/2014/main" val="2876008915"/>
                        </a:ext>
                      </a:extLst>
                    </a:gridCol>
                  </a:tblGrid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r="-201274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r="-101274" b="-2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r="-1274" b="-2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055272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99000" r="-201274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99000" r="-101274" b="-1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99000" r="-1274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532261"/>
                      </a:ext>
                    </a:extLst>
                  </a:tr>
                  <a:tr h="60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201010" r="-201274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201010" r="-101274" b="-2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000" t="-201010" r="-1274" b="-2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06395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D9DF32F-3327-F4BC-C150-1F82D3BCB3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9207468"/>
                  </p:ext>
                </p:extLst>
              </p:nvPr>
            </p:nvGraphicFramePr>
            <p:xfrm>
              <a:off x="350839" y="850409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+1=35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−1=35</m:t>
                                </m:r>
                              </m:oMath>
                            </m:oMathPara>
                          </a14:m>
                          <a:endParaRPr lang="en-GB" sz="2000" b="0" dirty="0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D9DF32F-3327-F4BC-C150-1F82D3BCB3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9207468"/>
                  </p:ext>
                </p:extLst>
              </p:nvPr>
            </p:nvGraphicFramePr>
            <p:xfrm>
              <a:off x="350839" y="8504092"/>
              <a:ext cx="3095624" cy="1381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47812">
                      <a:extLst>
                        <a:ext uri="{9D8B030D-6E8A-4147-A177-3AD203B41FA5}">
                          <a16:colId xmlns:a16="http://schemas.microsoft.com/office/drawing/2014/main" val="2318057201"/>
                        </a:ext>
                      </a:extLst>
                    </a:gridCol>
                    <a:gridCol w="1547812">
                      <a:extLst>
                        <a:ext uri="{9D8B030D-6E8A-4147-A177-3AD203B41FA5}">
                          <a16:colId xmlns:a16="http://schemas.microsoft.com/office/drawing/2014/main" val="661774129"/>
                        </a:ext>
                      </a:extLst>
                    </a:gridCol>
                  </a:tblGrid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100000" b="-100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394" r="-394" b="-100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1151932"/>
                      </a:ext>
                    </a:extLst>
                  </a:tr>
                  <a:tr h="6905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0885" r="-100000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0394" t="-100885" r="-394" b="-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6351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199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487286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Linear equations from…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Straight Line Graphs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/>
                            <a:t>The point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, 180)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lies on the line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+144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</a:t>
                          </a:r>
                        </a:p>
                        <a:p>
                          <a:pPr algn="ctr"/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pPr marL="0" marR="0" lvl="0" indent="0" algn="l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solve an equation to find</a:t>
                          </a: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Functions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9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GB" sz="19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9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1900" b="0" i="1" dirty="0" smtClean="0">
                                    <a:latin typeface="Cambria Math" panose="02040503050406030204" pitchFamily="18" charset="0"/>
                                  </a:rPr>
                                  <m:t>=180−</m:t>
                                </m:r>
                                <m:r>
                                  <a:rPr lang="en-GB" sz="1900" b="0" i="1" dirty="0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oMath>
                            </m:oMathPara>
                          </a14:m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inputted into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function, the output is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144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487286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Linear equations from…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3AE31B0-7FE8-5E14-2D75-9FCB58391582}"/>
              </a:ext>
            </a:extLst>
          </p:cNvPr>
          <p:cNvGrpSpPr/>
          <p:nvPr/>
        </p:nvGrpSpPr>
        <p:grpSpPr>
          <a:xfrm>
            <a:off x="551546" y="5614133"/>
            <a:ext cx="2749387" cy="1102256"/>
            <a:chOff x="745753" y="5597949"/>
            <a:chExt cx="2230452" cy="89421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7D5FD6-CC14-D58D-DDEC-F2CF1E22AF87}"/>
                </a:ext>
              </a:extLst>
            </p:cNvPr>
            <p:cNvCxnSpPr>
              <a:cxnSpLocks/>
            </p:cNvCxnSpPr>
            <p:nvPr/>
          </p:nvCxnSpPr>
          <p:spPr>
            <a:xfrm>
              <a:off x="745753" y="6086995"/>
              <a:ext cx="2230452" cy="405164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olid"/>
              <a:round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F86AD2-DF69-F790-BD98-D3777C0F6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7271" y="5597949"/>
              <a:ext cx="1072811" cy="645394"/>
            </a:xfrm>
            <a:prstGeom prst="line">
              <a:avLst/>
            </a:prstGeom>
            <a:noFill/>
            <a:ln w="3810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CB06AA-6DD8-A2EA-FEFF-29399C92C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7270" y="6004290"/>
              <a:ext cx="1294860" cy="239053"/>
            </a:xfrm>
            <a:prstGeom prst="line">
              <a:avLst/>
            </a:prstGeom>
            <a:noFill/>
            <a:ln w="38100" cap="rnd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13A1DFF-31D9-C249-8918-3C3D56BC3A62}"/>
                    </a:ext>
                  </a:extLst>
                </p:cNvPr>
                <p:cNvSpPr txBox="1"/>
                <p:nvPr/>
              </p:nvSpPr>
              <p:spPr>
                <a:xfrm>
                  <a:off x="2086940" y="5866513"/>
                  <a:ext cx="176908" cy="2996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400" dirty="0">
                      <a:latin typeface="Corbel" panose="020B050302020402020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13A1DFF-31D9-C249-8918-3C3D56BC3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940" y="5866513"/>
                  <a:ext cx="176908" cy="299622"/>
                </a:xfrm>
                <a:prstGeom prst="rect">
                  <a:avLst/>
                </a:prstGeom>
                <a:blipFill>
                  <a:blip r:embed="rId3"/>
                  <a:stretch>
                    <a:fillRect l="-25714" r="-228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16E5EC-82BB-A1BB-98DD-0348D4A8141E}"/>
                    </a:ext>
                  </a:extLst>
                </p:cNvPr>
                <p:cNvSpPr txBox="1"/>
                <p:nvPr/>
              </p:nvSpPr>
              <p:spPr>
                <a:xfrm>
                  <a:off x="2085127" y="6069074"/>
                  <a:ext cx="176908" cy="2996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400" dirty="0">
                      <a:latin typeface="Corbel" panose="020B050302020402020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16E5EC-82BB-A1BB-98DD-0348D4A81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127" y="6069074"/>
                  <a:ext cx="176908" cy="299622"/>
                </a:xfrm>
                <a:prstGeom prst="rect">
                  <a:avLst/>
                </a:prstGeom>
                <a:blipFill>
                  <a:blip r:embed="rId4"/>
                  <a:stretch>
                    <a:fillRect l="-22222" r="-2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C1136BA-ADF7-AEBC-E1EA-182166462857}"/>
                    </a:ext>
                  </a:extLst>
                </p:cNvPr>
                <p:cNvSpPr txBox="1"/>
                <p:nvPr/>
              </p:nvSpPr>
              <p:spPr>
                <a:xfrm>
                  <a:off x="1274094" y="5657828"/>
                  <a:ext cx="518203" cy="3994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 anchorCtr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144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GB" sz="3200" dirty="0">
                      <a:latin typeface="Corbel" panose="020B0503020204020204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C1136BA-ADF7-AEBC-E1EA-182166462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094" y="5657828"/>
                  <a:ext cx="518203" cy="399497"/>
                </a:xfrm>
                <a:prstGeom prst="rect">
                  <a:avLst/>
                </a:prstGeom>
                <a:blipFill>
                  <a:blip r:embed="rId6"/>
                  <a:stretch>
                    <a:fillRect l="-37255" r="-37255" b="-7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Pie 39">
              <a:extLst>
                <a:ext uri="{FF2B5EF4-FFF2-40B4-BE49-F238E27FC236}">
                  <a16:creationId xmlns:a16="http://schemas.microsoft.com/office/drawing/2014/main" id="{C815F98A-6F67-ABAC-5EC2-13148E4E5964}"/>
                </a:ext>
              </a:extLst>
            </p:cNvPr>
            <p:cNvSpPr/>
            <p:nvPr/>
          </p:nvSpPr>
          <p:spPr>
            <a:xfrm>
              <a:off x="1486736" y="6071233"/>
              <a:ext cx="369332" cy="369332"/>
            </a:xfrm>
            <a:prstGeom prst="pie">
              <a:avLst>
                <a:gd name="adj1" fmla="val 11417943"/>
                <a:gd name="adj2" fmla="val 62259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98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194215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Linear equations from…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solve an equation to find</a:t>
                          </a: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the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Probability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bag contains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red counters and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blue counters. The rest of the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i="1" baseline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180</m:t>
                              </m:r>
                            </m:oMath>
                          </a14:m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counters are green.</a:t>
                          </a:r>
                        </a:p>
                        <a:p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probability of choosing a green counter at random is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80%</m:t>
                              </m:r>
                            </m:oMath>
                          </a14:m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Find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Anne and Bob share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£180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0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2 :</m:t>
                              </m:r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Anne receives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£</m:t>
                              </m:r>
                              <m:r>
                                <a:rPr lang="en-GB" sz="19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144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 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 and solve an equation to find the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194215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Linear equations from…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75BBBC9D-6CFC-CA14-6770-34088C9832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534746"/>
                  </p:ext>
                </p:extLst>
              </p:nvPr>
            </p:nvGraphicFramePr>
            <p:xfrm>
              <a:off x="329856" y="2440380"/>
              <a:ext cx="2988646" cy="146111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835608">
                      <a:extLst>
                        <a:ext uri="{9D8B030D-6E8A-4147-A177-3AD203B41FA5}">
                          <a16:colId xmlns:a16="http://schemas.microsoft.com/office/drawing/2014/main" val="2200664787"/>
                        </a:ext>
                      </a:extLst>
                    </a:gridCol>
                    <a:gridCol w="2153038">
                      <a:extLst>
                        <a:ext uri="{9D8B030D-6E8A-4147-A177-3AD203B41FA5}">
                          <a16:colId xmlns:a16="http://schemas.microsoft.com/office/drawing/2014/main" val="2911282895"/>
                        </a:ext>
                      </a:extLst>
                    </a:gridCol>
                  </a:tblGrid>
                  <a:tr h="730555">
                    <a:tc>
                      <a:txBody>
                        <a:bodyPr/>
                        <a:lstStyle>
                          <a:lvl1pPr marL="0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360914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721827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082741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443655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1804568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165482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2526396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2887309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72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360914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721827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082741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443655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1804568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165482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2526396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2887309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GB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=180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5573614"/>
                      </a:ext>
                    </a:extLst>
                  </a:tr>
                  <a:tr h="730555">
                    <a:tc>
                      <a:txBody>
                        <a:bodyPr/>
                        <a:lstStyle>
                          <a:lvl1pPr marL="0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360914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721827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082741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443655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1804568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165482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2526396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2887309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28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360914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721827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082741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443655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1804568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165482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2526396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2887309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marT="9720">
                        <a:lnL>
                          <a:noFill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76439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75BBBC9D-6CFC-CA14-6770-34088C9832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534746"/>
                  </p:ext>
                </p:extLst>
              </p:nvPr>
            </p:nvGraphicFramePr>
            <p:xfrm>
              <a:off x="329856" y="2440380"/>
              <a:ext cx="2988646" cy="146111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835608">
                      <a:extLst>
                        <a:ext uri="{9D8B030D-6E8A-4147-A177-3AD203B41FA5}">
                          <a16:colId xmlns:a16="http://schemas.microsoft.com/office/drawing/2014/main" val="2200664787"/>
                        </a:ext>
                      </a:extLst>
                    </a:gridCol>
                    <a:gridCol w="2153038">
                      <a:extLst>
                        <a:ext uri="{9D8B030D-6E8A-4147-A177-3AD203B41FA5}">
                          <a16:colId xmlns:a16="http://schemas.microsoft.com/office/drawing/2014/main" val="2911282895"/>
                        </a:ext>
                      </a:extLst>
                    </a:gridCol>
                  </a:tblGrid>
                  <a:tr h="7305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479" r="-262044" b="-99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701" t="-2479" r="-1412" b="-99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5573614"/>
                      </a:ext>
                    </a:extLst>
                  </a:tr>
                  <a:tr h="730555">
                    <a:tc>
                      <a:txBody>
                        <a:bodyPr/>
                        <a:lstStyle>
                          <a:lvl1pPr marL="0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1pPr>
                          <a:lvl2pPr marL="360914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2pPr>
                          <a:lvl3pPr marL="721827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3pPr>
                          <a:lvl4pPr marL="1082741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4pPr>
                          <a:lvl5pPr marL="1443655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5pPr>
                          <a:lvl6pPr marL="1804568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6pPr>
                          <a:lvl7pPr marL="2165482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7pPr>
                          <a:lvl8pPr marL="2526396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8pPr>
                          <a:lvl9pPr marL="2887309" algn="l" defTabSz="721827" rtl="0" eaLnBrk="1" latinLnBrk="0" hangingPunct="1">
                            <a:defRPr sz="1421" kern="1200">
                              <a:solidFill>
                                <a:schemeClr val="tx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endParaRPr lang="en-GB" sz="28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720">
                        <a:lnL>
                          <a:noFill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8701" t="-103333" r="-1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76439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316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62689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Averages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 and 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 rectangle has a width of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 and a height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</a:p>
                        <a:p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Draw a second rectangle so that the two rectangles have a mean area of </a:t>
                          </a:r>
                          <a:r>
                            <a:rPr lang="en-GB" sz="19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13</a:t>
                          </a:r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9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have perimeters with a range of </a:t>
                          </a:r>
                          <a:r>
                            <a:rPr lang="en-GB" sz="190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8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cm.</a:t>
                          </a:r>
                          <a:endParaRPr lang="en-GB" sz="190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Surds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Zoe says:</a:t>
                          </a:r>
                          <a:b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GB" sz="19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‘The mean of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9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27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9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</a:t>
                          </a:r>
                          <a:br>
                            <a:rPr lang="en-GB" sz="19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9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48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9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9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900" i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.’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Explain and correct the mistake that Zoe has made.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</a:t>
                          </a:r>
                        </a:p>
                        <a:p>
                          <a:pPr algn="l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l"/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Is it possible to actually draw a quadrilateral with that median angle? 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0562689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Averages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3658" r="-100888" b="-2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30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123658" r="-100888" b="-100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pPr algn="l"/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upper bound for the median angle in a quadrilateral. </a:t>
                          </a:r>
                        </a:p>
                        <a:p>
                          <a:pPr algn="l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l"/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Is it possible to actually draw a quadrilateral with that median angle? </a:t>
                          </a: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08000" marR="10800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856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739005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Pythagoras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using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two different methods.</a:t>
                          </a:r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739005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Area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area.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Angles in Polygons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How many sides does the regular polygon have?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17045E3-3404-2389-C0E1-66E775B1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" y="2182382"/>
            <a:ext cx="2932043" cy="1637266"/>
          </a:xfrm>
          <a:prstGeom prst="rect">
            <a:avLst/>
          </a:prstGeom>
        </p:spPr>
      </p:pic>
      <p:pic>
        <p:nvPicPr>
          <p:cNvPr id="26" name="Picture 25" descr="Diagram&#10;&#10;Description automatically generated with low confidence">
            <a:extLst>
              <a:ext uri="{FF2B5EF4-FFF2-40B4-BE49-F238E27FC236}">
                <a16:creationId xmlns:a16="http://schemas.microsoft.com/office/drawing/2014/main" id="{D6225104-B21C-CDC1-6660-A2F75AAA5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8"/>
          <a:stretch/>
        </p:blipFill>
        <p:spPr>
          <a:xfrm>
            <a:off x="752352" y="4965541"/>
            <a:ext cx="2822103" cy="21267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C7B66F9-D6B0-050C-A6C2-C6AA8C516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41" y="8520910"/>
            <a:ext cx="2625143" cy="15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265426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Quadrilaterals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This shape has area </a:t>
                          </a:r>
                          <a14:m>
                            <m:oMath xmlns:m="http://schemas.openxmlformats.org/officeDocument/2006/math">
                              <m:r>
                                <a:rPr lang="en-GB" sz="1900" b="0" i="1" smtClean="0">
                                  <a:latin typeface="Cambria Math" panose="02040503050406030204" pitchFamily="18" charset="0"/>
                                </a:rPr>
                                <m:t>47.1</m:t>
                              </m:r>
                            </m:oMath>
                          </a14:m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cm</a:t>
                          </a:r>
                          <a:r>
                            <a:rPr lang="en-GB" sz="1900" baseline="30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r>
                            <a:rPr lang="en-GB" sz="19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Show that it is a rhombus.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265426"/>
                  </p:ext>
                </p:extLst>
              </p:nvPr>
            </p:nvGraphicFramePr>
            <p:xfrm>
              <a:off x="180181" y="180183"/>
              <a:ext cx="6858000" cy="99060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713038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Trigonometry with…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Perimeter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  <a:p>
                          <a:r>
                            <a:rPr lang="en-GB" sz="19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parallelogram’s perimeter.</a:t>
                          </a: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dirty="0">
                              <a:latin typeface="Corbel" panose="020B0503020204020204" pitchFamily="34" charset="0"/>
                            </a:rPr>
                            <a:t>Similar Shapes</a:t>
                          </a:r>
                        </a:p>
                        <a:p>
                          <a:pPr algn="ctr"/>
                          <a:endParaRPr lang="en-GB" sz="1900" b="1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1900" b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Find the area of the big triangle.</a:t>
                          </a:r>
                        </a:p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900" dirty="0">
                            <a:latin typeface="Corbel" panose="020B050302020402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064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5" t="-223658" r="-100888" b="-9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900" baseline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7160" marR="137160" marT="137160" marB="13716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45BB7216-2786-D6D1-1C27-12DDD0732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7" y="2283981"/>
            <a:ext cx="2561268" cy="163726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9AAAE78-45F3-9E83-116F-71A64ACEF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58" y="8484423"/>
            <a:ext cx="1648491" cy="17819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2BC2244-7C19-0F6D-060D-5F3AD1DEF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86" y="5048935"/>
            <a:ext cx="3051430" cy="14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3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1AF4D7-A687-A0B4-5494-156D11114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15627"/>
              </p:ext>
            </p:extLst>
          </p:nvPr>
        </p:nvGraphicFramePr>
        <p:xfrm>
          <a:off x="180181" y="180183"/>
          <a:ext cx="6858000" cy="990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41290433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608088904"/>
                    </a:ext>
                  </a:extLst>
                </a:gridCol>
              </a:tblGrid>
              <a:tr h="713038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rbel" panose="020B0503020204020204" pitchFamily="34" charset="0"/>
                        </a:rPr>
                        <a:t>Pythagoras with…</a:t>
                      </a: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98176806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Unit Conversions</a:t>
                      </a:r>
                    </a:p>
                    <a:p>
                      <a:pPr algn="ctr"/>
                      <a:r>
                        <a:rPr lang="en-GB" sz="17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Find the hypotenuse.</a:t>
                      </a: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588694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Recurring Decimals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66815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Surds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689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9037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oMath>
                          </a14:m>
                          <a:r>
                            <a:rPr lang="en-GB" sz="2400" dirty="0"/>
                            <a:t> m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sz="2400" dirty="0"/>
                            <a:t> cm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3">
                <a:extLst>
                  <a:ext uri="{FF2B5EF4-FFF2-40B4-BE49-F238E27FC236}">
                    <a16:creationId xmlns:a16="http://schemas.microsoft.com/office/drawing/2014/main" id="{B01C6D04-9D74-F610-2372-06D99E1DA47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9037" y="1666232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746" r="-208750" b="-36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38" t="-360000" r="-906" b="-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4" y="4756929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GB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acc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GB" sz="24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4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3">
                <a:extLst>
                  <a:ext uri="{FF2B5EF4-FFF2-40B4-BE49-F238E27FC236}">
                    <a16:creationId xmlns:a16="http://schemas.microsoft.com/office/drawing/2014/main" id="{CEE2AD6A-8A8F-0B49-B1C4-81CE6CA6357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0174" y="4756929"/>
              <a:ext cx="2986437" cy="21018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46" r="-208750" b="-291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71043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8338" t="-346154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0174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3">
                <a:extLst>
                  <a:ext uri="{FF2B5EF4-FFF2-40B4-BE49-F238E27FC236}">
                    <a16:creationId xmlns:a16="http://schemas.microsoft.com/office/drawing/2014/main" id="{F2FFB52D-40A1-197E-4E26-F27835EAFB2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0174" y="7861465"/>
              <a:ext cx="2986437" cy="21261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73" r="-208750" b="-30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95364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338" t="-328049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54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11AF4D7-A687-A0B4-5494-156D11114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67659"/>
              </p:ext>
            </p:extLst>
          </p:nvPr>
        </p:nvGraphicFramePr>
        <p:xfrm>
          <a:off x="180181" y="180183"/>
          <a:ext cx="6858000" cy="9906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412904333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608088904"/>
                    </a:ext>
                  </a:extLst>
                </a:gridCol>
              </a:tblGrid>
              <a:tr h="713038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rbel" panose="020B0503020204020204" pitchFamily="34" charset="0"/>
                        </a:rPr>
                        <a:t>Pythagoras with…</a:t>
                      </a: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798176806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Fractions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588694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Standard Form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66815"/>
                  </a:ext>
                </a:extLst>
              </a:tr>
              <a:tr h="3064321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Corbel" panose="020B0503020204020204" pitchFamily="34" charset="0"/>
                        </a:rPr>
                        <a:t>Prime Factorisation</a:t>
                      </a:r>
                    </a:p>
                    <a:p>
                      <a:pPr marL="0" marR="0" lvl="0" indent="0" algn="ctr" defTabSz="7218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Find the hypotenuse.</a:t>
                      </a:r>
                      <a:endParaRPr lang="en-GB" sz="1900" b="1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900" dirty="0">
                        <a:latin typeface="Corbel" panose="020B0503020204020204" pitchFamily="34" charset="0"/>
                      </a:endParaRPr>
                    </a:p>
                  </a:txBody>
                  <a:tcPr marL="137160" marR="137160" marT="137160" marB="1371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6689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114455"/>
                  </p:ext>
                </p:extLst>
              </p:nvPr>
            </p:nvGraphicFramePr>
            <p:xfrm>
              <a:off x="-318620" y="1645453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3">
                <a:extLst>
                  <a:ext uri="{FF2B5EF4-FFF2-40B4-BE49-F238E27FC236}">
                    <a16:creationId xmlns:a16="http://schemas.microsoft.com/office/drawing/2014/main" id="{29259323-2811-8874-4BE6-5C60E4BFDE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4114455"/>
                  </p:ext>
                </p:extLst>
              </p:nvPr>
            </p:nvGraphicFramePr>
            <p:xfrm>
              <a:off x="-318620" y="1645453"/>
              <a:ext cx="2986437" cy="2238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72" r="-208750" b="-37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60775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338" t="-270000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999412"/>
                  </p:ext>
                </p:extLst>
              </p:nvPr>
            </p:nvGraphicFramePr>
            <p:xfrm>
              <a:off x="310493" y="4736146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3">
                <a:extLst>
                  <a:ext uri="{FF2B5EF4-FFF2-40B4-BE49-F238E27FC236}">
                    <a16:creationId xmlns:a16="http://schemas.microsoft.com/office/drawing/2014/main" id="{23512CFB-E3B4-45FD-D186-4AEBD2AEB8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999412"/>
                  </p:ext>
                </p:extLst>
              </p:nvPr>
            </p:nvGraphicFramePr>
            <p:xfrm>
              <a:off x="310493" y="4736146"/>
              <a:ext cx="3201328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000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72" r="-169898" b="-27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59215" t="-360000" r="-6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12041"/>
                  </p:ext>
                </p:extLst>
              </p:nvPr>
            </p:nvGraphicFramePr>
            <p:xfrm>
              <a:off x="457197" y="7840684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4620</m:t>
                              </m:r>
                            </m:oMath>
                          </a14:m>
                          <a:r>
                            <a:rPr lang="en-GB" sz="2400" dirty="0"/>
                            <a:t> 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199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6160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3">
                <a:extLst>
                  <a:ext uri="{FF2B5EF4-FFF2-40B4-BE49-F238E27FC236}">
                    <a16:creationId xmlns:a16="http://schemas.microsoft.com/office/drawing/2014/main" id="{6E3ECAB3-9D0D-958B-2414-C1D7A712B1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12041"/>
                  </p:ext>
                </p:extLst>
              </p:nvPr>
            </p:nvGraphicFramePr>
            <p:xfrm>
              <a:off x="457197" y="7840684"/>
              <a:ext cx="2986437" cy="208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73109">
                      <a:extLst>
                        <a:ext uri="{9D8B030D-6E8A-4147-A177-3AD203B41FA5}">
                          <a16:colId xmlns:a16="http://schemas.microsoft.com/office/drawing/2014/main" val="109216936"/>
                        </a:ext>
                      </a:extLst>
                    </a:gridCol>
                    <a:gridCol w="335556">
                      <a:extLst>
                        <a:ext uri="{9D8B030D-6E8A-4147-A177-3AD203B41FA5}">
                          <a16:colId xmlns:a16="http://schemas.microsoft.com/office/drawing/2014/main" val="692974442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619623819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425281865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3276210043"/>
                        </a:ext>
                      </a:extLst>
                    </a:gridCol>
                    <a:gridCol w="419443">
                      <a:extLst>
                        <a:ext uri="{9D8B030D-6E8A-4147-A177-3AD203B41FA5}">
                          <a16:colId xmlns:a16="http://schemas.microsoft.com/office/drawing/2014/main" val="1126822544"/>
                        </a:ext>
                      </a:extLst>
                    </a:gridCol>
                  </a:tblGrid>
                  <a:tr h="288576">
                    <a:tc row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625" t="-746" r="-208750" b="-27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458632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8337340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7249153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3407516"/>
                      </a:ext>
                    </a:extLst>
                  </a:tr>
                  <a:tr h="335556">
                    <a:tc v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7224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GB" sz="1400" dirty="0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036" t="-360000" r="-90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7410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045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692744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692744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102857" r="-356" b="-135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60169" r="-100534" b="-301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9718" r="-100534" b="-20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60452" r="-100534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359437" r="-10053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3EFD195D-6483-4835-9834-70CDEFEE38E8}"/>
              </a:ext>
            </a:extLst>
          </p:cNvPr>
          <p:cNvSpPr/>
          <p:nvPr/>
        </p:nvSpPr>
        <p:spPr>
          <a:xfrm>
            <a:off x="4281055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6D844D-F7ED-4DD2-B472-C7B642C2423A}"/>
              </a:ext>
            </a:extLst>
          </p:cNvPr>
          <p:cNvSpPr/>
          <p:nvPr/>
        </p:nvSpPr>
        <p:spPr>
          <a:xfrm>
            <a:off x="5186575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5B9245-D561-4A7D-B05D-EAA65051A9E6}"/>
              </a:ext>
            </a:extLst>
          </p:cNvPr>
          <p:cNvSpPr/>
          <p:nvPr/>
        </p:nvSpPr>
        <p:spPr>
          <a:xfrm>
            <a:off x="4322575" y="37060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C3046F-CB58-474A-942B-931DECB8816E}"/>
              </a:ext>
            </a:extLst>
          </p:cNvPr>
          <p:cNvSpPr/>
          <p:nvPr/>
        </p:nvSpPr>
        <p:spPr>
          <a:xfrm>
            <a:off x="5228095" y="46107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8F240-95AD-4B01-9CEC-D69B3050159F}"/>
              </a:ext>
            </a:extLst>
          </p:cNvPr>
          <p:cNvSpPr/>
          <p:nvPr/>
        </p:nvSpPr>
        <p:spPr>
          <a:xfrm>
            <a:off x="4301793" y="58597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941461-7B90-4561-963A-A26B9F65BEB8}"/>
              </a:ext>
            </a:extLst>
          </p:cNvPr>
          <p:cNvSpPr/>
          <p:nvPr/>
        </p:nvSpPr>
        <p:spPr>
          <a:xfrm>
            <a:off x="5207313" y="67644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078447-F3F4-4176-8DB2-F0995EF1E282}"/>
              </a:ext>
            </a:extLst>
          </p:cNvPr>
          <p:cNvSpPr/>
          <p:nvPr/>
        </p:nvSpPr>
        <p:spPr>
          <a:xfrm>
            <a:off x="4301793" y="8007245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4883B6-CA2D-4AD0-A35E-29231089898F}"/>
              </a:ext>
            </a:extLst>
          </p:cNvPr>
          <p:cNvSpPr/>
          <p:nvPr/>
        </p:nvSpPr>
        <p:spPr>
          <a:xfrm>
            <a:off x="5207313" y="891194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1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893737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=20°</m:t>
                                </m:r>
                              </m:oMath>
                            </m:oMathPara>
                          </a14:m>
                          <a:endParaRPr lang="en-GB" sz="3200" b="0" dirty="0">
                            <a:latin typeface="Corbel" panose="020B0503020204020204" pitchFamily="34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</a:t>
                          </a:r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?</a:t>
                          </a:r>
                        </a:p>
                        <a:p>
                          <a:pPr algn="ctr"/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GB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2400" dirty="0">
                              <a:latin typeface="Corbel" panose="020B0503020204020204" pitchFamily="34" charset="0"/>
                            </a:rPr>
                            <a:t> answers)</a:t>
                          </a: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893737"/>
                  </p:ext>
                </p:extLst>
              </p:nvPr>
            </p:nvGraphicFramePr>
            <p:xfrm>
              <a:off x="180181" y="180181"/>
              <a:ext cx="6836440" cy="9856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575992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4008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102857" r="-356" b="-135523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60169" r="-100534" b="-301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9718" r="-100534" b="-20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60452" r="-100534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2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  <a:tr h="21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359437" r="-100534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Corbel" panose="020B0503020204020204" pitchFamily="34" charset="0"/>
                          </a:endParaRPr>
                        </a:p>
                      </a:txBody>
                      <a:tcPr marL="136729" marR="136729" marT="136729" marB="136729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13706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0EBBC0F5-CD0B-4F8F-A913-8BB12D2F4678}"/>
              </a:ext>
            </a:extLst>
          </p:cNvPr>
          <p:cNvSpPr/>
          <p:nvPr/>
        </p:nvSpPr>
        <p:spPr>
          <a:xfrm>
            <a:off x="4281055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9A40DF-E218-4DBC-97D3-2DB47732EFED}"/>
              </a:ext>
            </a:extLst>
          </p:cNvPr>
          <p:cNvSpPr/>
          <p:nvPr/>
        </p:nvSpPr>
        <p:spPr>
          <a:xfrm>
            <a:off x="5186575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0E53F4-FCFB-49E6-AE31-03B57A64E9B3}"/>
              </a:ext>
            </a:extLst>
          </p:cNvPr>
          <p:cNvSpPr/>
          <p:nvPr/>
        </p:nvSpPr>
        <p:spPr>
          <a:xfrm>
            <a:off x="4322575" y="37060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CD5546-0949-4917-B097-064567E2AEB7}"/>
              </a:ext>
            </a:extLst>
          </p:cNvPr>
          <p:cNvSpPr/>
          <p:nvPr/>
        </p:nvSpPr>
        <p:spPr>
          <a:xfrm>
            <a:off x="5228095" y="46107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6BA23E-424A-45DA-A8F5-DE6C1DB3E478}"/>
              </a:ext>
            </a:extLst>
          </p:cNvPr>
          <p:cNvSpPr/>
          <p:nvPr/>
        </p:nvSpPr>
        <p:spPr>
          <a:xfrm>
            <a:off x="4301793" y="5859791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F42323-E209-45B8-8494-A0CF2646F710}"/>
              </a:ext>
            </a:extLst>
          </p:cNvPr>
          <p:cNvSpPr/>
          <p:nvPr/>
        </p:nvSpPr>
        <p:spPr>
          <a:xfrm>
            <a:off x="5207313" y="676449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7931E8-D963-4E09-A464-FAF840456302}"/>
              </a:ext>
            </a:extLst>
          </p:cNvPr>
          <p:cNvSpPr/>
          <p:nvPr/>
        </p:nvSpPr>
        <p:spPr>
          <a:xfrm>
            <a:off x="4301793" y="8007245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0993D0-A7D7-467D-A883-10533DC31F34}"/>
              </a:ext>
            </a:extLst>
          </p:cNvPr>
          <p:cNvSpPr/>
          <p:nvPr/>
        </p:nvSpPr>
        <p:spPr>
          <a:xfrm>
            <a:off x="5207313" y="891194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7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17344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 is the centre of the circle,</a:t>
                          </a:r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 all other points are on the circumference.</a:t>
                          </a:r>
                        </a:p>
                        <a:p>
                          <a:pPr algn="ctr"/>
                          <a:r>
                            <a:rPr lang="en-GB" sz="1800" baseline="0" dirty="0">
                              <a:latin typeface="Corbel" panose="020B0503020204020204" pitchFamily="34" charset="0"/>
                            </a:rPr>
                            <a:t>All the angles are less than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  <m:r>
                                <a:rPr lang="en-GB" sz="1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800" dirty="0">
                              <a:latin typeface="Corbel" panose="020B0503020204020204" pitchFamily="34" charset="0"/>
                            </a:rPr>
                            <a:t>.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Ratio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are</a:t>
                          </a:r>
                          <a:b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 :7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GB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900" b="1" i="0" dirty="0">
                              <a:latin typeface="Corbel" panose="020B0503020204020204" pitchFamily="34" charset="0"/>
                            </a:rPr>
                            <a:t>Percentages</a:t>
                          </a:r>
                        </a:p>
                        <a:p>
                          <a:pPr algn="ctr"/>
                          <a:endParaRPr lang="en-GB" sz="2400" b="1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25%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of the</a:t>
                          </a:r>
                          <a:r>
                            <a:rPr lang="en-GB" sz="2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size of</a:t>
                          </a:r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algn="ctr"/>
                          <a:endParaRPr lang="en-GB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What is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GB" sz="2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9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orbel" panose="020B0503020204020204" pitchFamily="34" charset="0"/>
                              <a:ea typeface="+mn-ea"/>
                              <a:cs typeface="+mn-cs"/>
                            </a:rPr>
                            <a:t>Sequences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angles of quadrilateral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𝐴𝐵𝐷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𝐸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 form an arithmetic sequence.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The smallest angle is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45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+mn-ea"/>
                              <a:cs typeface="Calibri" panose="020F0502020204030204" pitchFamily="34" charset="0"/>
                            </a:rPr>
                            <a:t>What is the second smallest angle?</a:t>
                          </a: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11AF4D7-A687-A0B4-5494-156D111149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17344"/>
                  </p:ext>
                </p:extLst>
              </p:nvPr>
            </p:nvGraphicFramePr>
            <p:xfrm>
              <a:off x="180181" y="180182"/>
              <a:ext cx="6836440" cy="98300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8220">
                      <a:extLst>
                        <a:ext uri="{9D8B030D-6E8A-4147-A177-3AD203B41FA5}">
                          <a16:colId xmlns:a16="http://schemas.microsoft.com/office/drawing/2014/main" val="2412904333"/>
                        </a:ext>
                      </a:extLst>
                    </a:gridCol>
                    <a:gridCol w="3418220">
                      <a:extLst>
                        <a:ext uri="{9D8B030D-6E8A-4147-A177-3AD203B41FA5}">
                          <a16:colId xmlns:a16="http://schemas.microsoft.com/office/drawing/2014/main" val="1608088904"/>
                        </a:ext>
                      </a:extLst>
                    </a:gridCol>
                  </a:tblGrid>
                  <a:tr h="6100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3200" dirty="0">
                              <a:latin typeface="Corbel" panose="020B0503020204020204" pitchFamily="34" charset="0"/>
                            </a:rPr>
                            <a:t>Circle Theorems</a:t>
                          </a:r>
                        </a:p>
                      </a:txBody>
                      <a:tcPr marL="74295" marR="74295" marT="37148" marB="37148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74295" marR="74295" marT="37148" marB="37148"/>
                    </a:tc>
                    <a:extLst>
                      <a:ext uri="{0D108BD9-81ED-4DB2-BD59-A6C34878D82A}">
                        <a16:rowId xmlns:a16="http://schemas.microsoft.com/office/drawing/2014/main" val="798176806"/>
                      </a:ext>
                    </a:extLst>
                  </a:tr>
                  <a:tr h="6779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8" t="-99099" r="-356" b="-12675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5489325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50342" r="-100534" b="-220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5588694"/>
                      </a:ext>
                    </a:extLst>
                  </a:tr>
                  <a:tr h="2669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150685" r="-100534" b="-121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766815"/>
                      </a:ext>
                    </a:extLst>
                  </a:tr>
                  <a:tr h="3202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6" t="-208745" r="-100534" b="-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2182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 marL="136729" marR="136729" marT="136729" marB="136729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55668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778F28C-FA3D-4445-940B-733FA57D30A6}"/>
              </a:ext>
            </a:extLst>
          </p:cNvPr>
          <p:cNvSpPr/>
          <p:nvPr/>
        </p:nvSpPr>
        <p:spPr>
          <a:xfrm>
            <a:off x="3823767" y="1558637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C8E92D-06C5-4365-83BC-C2509369480D}"/>
              </a:ext>
            </a:extLst>
          </p:cNvPr>
          <p:cNvSpPr/>
          <p:nvPr/>
        </p:nvSpPr>
        <p:spPr>
          <a:xfrm>
            <a:off x="4729287" y="24633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F10504-BFFE-45EF-B6CC-FE1B5EF39FE7}"/>
              </a:ext>
            </a:extLst>
          </p:cNvPr>
          <p:cNvSpPr/>
          <p:nvPr/>
        </p:nvSpPr>
        <p:spPr>
          <a:xfrm>
            <a:off x="3782247" y="4254128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C884A2-2B6B-48B5-BF02-7087FB7FD98C}"/>
              </a:ext>
            </a:extLst>
          </p:cNvPr>
          <p:cNvSpPr/>
          <p:nvPr/>
        </p:nvSpPr>
        <p:spPr>
          <a:xfrm>
            <a:off x="4687767" y="515882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AB3745-5EDE-4F9C-9E48-51AEC01A4941}"/>
              </a:ext>
            </a:extLst>
          </p:cNvPr>
          <p:cNvSpPr/>
          <p:nvPr/>
        </p:nvSpPr>
        <p:spPr>
          <a:xfrm>
            <a:off x="3782247" y="6949619"/>
            <a:ext cx="1872000" cy="18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2A1A7F-3D34-4011-B241-F1D53D9557CC}"/>
              </a:ext>
            </a:extLst>
          </p:cNvPr>
          <p:cNvSpPr/>
          <p:nvPr/>
        </p:nvSpPr>
        <p:spPr>
          <a:xfrm>
            <a:off x="4687767" y="78543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2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2911</TotalTime>
  <Words>1182</Words>
  <Application>Microsoft Macintosh PowerPoint</Application>
  <PresentationFormat>Custom</PresentationFormat>
  <Paragraphs>271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Corbel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7</cp:revision>
  <dcterms:created xsi:type="dcterms:W3CDTF">2023-01-01T23:52:02Z</dcterms:created>
  <dcterms:modified xsi:type="dcterms:W3CDTF">2023-01-08T17:35:57Z</dcterms:modified>
</cp:coreProperties>
</file>